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9"/>
  </p:notesMasterIdLst>
  <p:sldIdLst>
    <p:sldId id="256" r:id="rId3"/>
    <p:sldId id="273" r:id="rId4"/>
    <p:sldId id="280" r:id="rId5"/>
    <p:sldId id="263" r:id="rId6"/>
    <p:sldId id="265" r:id="rId7"/>
    <p:sldId id="308" r:id="rId8"/>
    <p:sldId id="307" r:id="rId9"/>
    <p:sldId id="309" r:id="rId10"/>
    <p:sldId id="310" r:id="rId11"/>
    <p:sldId id="305" r:id="rId12"/>
    <p:sldId id="306" r:id="rId13"/>
    <p:sldId id="276" r:id="rId14"/>
    <p:sldId id="261" r:id="rId15"/>
    <p:sldId id="311" r:id="rId16"/>
    <p:sldId id="286" r:id="rId17"/>
    <p:sldId id="267" r:id="rId18"/>
    <p:sldId id="266" r:id="rId19"/>
    <p:sldId id="268" r:id="rId20"/>
    <p:sldId id="296" r:id="rId21"/>
    <p:sldId id="297" r:id="rId22"/>
    <p:sldId id="298" r:id="rId23"/>
    <p:sldId id="299" r:id="rId24"/>
    <p:sldId id="300" r:id="rId25"/>
    <p:sldId id="278" r:id="rId26"/>
    <p:sldId id="285" r:id="rId27"/>
    <p:sldId id="302" r:id="rId28"/>
  </p:sldIdLst>
  <p:sldSz cx="18288000" cy="10287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Franklin Gothic Book" panose="020B0503020102020204" pitchFamily="34" charset="0"/>
      <p:regular r:id="rId34"/>
      <p:italic r:id="rId35"/>
    </p:embeddedFont>
    <p:embeddedFont>
      <p:font typeface="Microsoft YaHei UI" panose="020B0503020204020204" pitchFamily="34" charset="-122"/>
      <p:regular r:id="rId36"/>
      <p:bold r:id="rId37"/>
    </p:embeddedFont>
    <p:embeddedFont>
      <p:font typeface="Montserrat Classic" pitchFamily="2" charset="0"/>
      <p:regular r:id="rId38"/>
    </p:embeddedFont>
    <p:embeddedFont>
      <p:font typeface="Montserrat Classic Bold"/>
      <p:regular r:id="rId39"/>
    </p:embeddedFont>
    <p:embeddedFont>
      <p:font typeface="Montserrat Extra-Bold"/>
      <p:regular r:id="rId40"/>
    </p:embeddedFont>
    <p:embeddedFont>
      <p:font typeface="Montserrat Extra-Bold Bold"/>
      <p:regular r:id="rId41"/>
    </p:embeddedFont>
    <p:embeddedFont>
      <p:font typeface="Noto Sans Bold" panose="020B0604020202020204" pitchFamily="34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7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 /><Relationship Id="rId13" Type="http://schemas.openxmlformats.org/officeDocument/2006/relationships/slide" Target="slides/slide11.xml" /><Relationship Id="rId18" Type="http://schemas.openxmlformats.org/officeDocument/2006/relationships/slide" Target="slides/slide16.xml" /><Relationship Id="rId26" Type="http://schemas.openxmlformats.org/officeDocument/2006/relationships/slide" Target="slides/slide24.xml" /><Relationship Id="rId39" Type="http://schemas.openxmlformats.org/officeDocument/2006/relationships/font" Target="fonts/font10.fntdata" /><Relationship Id="rId3" Type="http://schemas.openxmlformats.org/officeDocument/2006/relationships/slide" Target="slides/slide1.xml" /><Relationship Id="rId21" Type="http://schemas.openxmlformats.org/officeDocument/2006/relationships/slide" Target="slides/slide19.xml" /><Relationship Id="rId34" Type="http://schemas.openxmlformats.org/officeDocument/2006/relationships/font" Target="fonts/font5.fntdata" /><Relationship Id="rId42" Type="http://schemas.openxmlformats.org/officeDocument/2006/relationships/font" Target="fonts/font13.fntdata" /><Relationship Id="rId7" Type="http://schemas.openxmlformats.org/officeDocument/2006/relationships/slide" Target="slides/slide5.xml" /><Relationship Id="rId12" Type="http://schemas.openxmlformats.org/officeDocument/2006/relationships/slide" Target="slides/slide10.xml" /><Relationship Id="rId17" Type="http://schemas.openxmlformats.org/officeDocument/2006/relationships/slide" Target="slides/slide15.xml" /><Relationship Id="rId25" Type="http://schemas.openxmlformats.org/officeDocument/2006/relationships/slide" Target="slides/slide23.xml" /><Relationship Id="rId33" Type="http://schemas.openxmlformats.org/officeDocument/2006/relationships/font" Target="fonts/font4.fntdata" /><Relationship Id="rId38" Type="http://schemas.openxmlformats.org/officeDocument/2006/relationships/font" Target="fonts/font9.fntdata" /><Relationship Id="rId46" Type="http://schemas.openxmlformats.org/officeDocument/2006/relationships/tableStyles" Target="tableStyles.xml" /><Relationship Id="rId2" Type="http://schemas.openxmlformats.org/officeDocument/2006/relationships/slideMaster" Target="slideMasters/slideMaster2.xml" /><Relationship Id="rId16" Type="http://schemas.openxmlformats.org/officeDocument/2006/relationships/slide" Target="slides/slide14.xml" /><Relationship Id="rId20" Type="http://schemas.openxmlformats.org/officeDocument/2006/relationships/slide" Target="slides/slide18.xml" /><Relationship Id="rId29" Type="http://schemas.openxmlformats.org/officeDocument/2006/relationships/notesMaster" Target="notesMasters/notesMaster1.xml" /><Relationship Id="rId41" Type="http://schemas.openxmlformats.org/officeDocument/2006/relationships/font" Target="fonts/font12.fntdata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4.xml" /><Relationship Id="rId11" Type="http://schemas.openxmlformats.org/officeDocument/2006/relationships/slide" Target="slides/slide9.xml" /><Relationship Id="rId24" Type="http://schemas.openxmlformats.org/officeDocument/2006/relationships/slide" Target="slides/slide22.xml" /><Relationship Id="rId32" Type="http://schemas.openxmlformats.org/officeDocument/2006/relationships/font" Target="fonts/font3.fntdata" /><Relationship Id="rId37" Type="http://schemas.openxmlformats.org/officeDocument/2006/relationships/font" Target="fonts/font8.fntdata" /><Relationship Id="rId40" Type="http://schemas.openxmlformats.org/officeDocument/2006/relationships/font" Target="fonts/font11.fntdata" /><Relationship Id="rId45" Type="http://schemas.openxmlformats.org/officeDocument/2006/relationships/theme" Target="theme/theme1.xml" /><Relationship Id="rId5" Type="http://schemas.openxmlformats.org/officeDocument/2006/relationships/slide" Target="slides/slide3.xml" /><Relationship Id="rId15" Type="http://schemas.openxmlformats.org/officeDocument/2006/relationships/slide" Target="slides/slide13.xml" /><Relationship Id="rId23" Type="http://schemas.openxmlformats.org/officeDocument/2006/relationships/slide" Target="slides/slide21.xml" /><Relationship Id="rId28" Type="http://schemas.openxmlformats.org/officeDocument/2006/relationships/slide" Target="slides/slide26.xml" /><Relationship Id="rId36" Type="http://schemas.openxmlformats.org/officeDocument/2006/relationships/font" Target="fonts/font7.fntdata" /><Relationship Id="rId10" Type="http://schemas.openxmlformats.org/officeDocument/2006/relationships/slide" Target="slides/slide8.xml" /><Relationship Id="rId19" Type="http://schemas.openxmlformats.org/officeDocument/2006/relationships/slide" Target="slides/slide17.xml" /><Relationship Id="rId31" Type="http://schemas.openxmlformats.org/officeDocument/2006/relationships/font" Target="fonts/font2.fntdata" /><Relationship Id="rId44" Type="http://schemas.openxmlformats.org/officeDocument/2006/relationships/viewProps" Target="viewProps.xml" /><Relationship Id="rId4" Type="http://schemas.openxmlformats.org/officeDocument/2006/relationships/slide" Target="slides/slide2.xml" /><Relationship Id="rId9" Type="http://schemas.openxmlformats.org/officeDocument/2006/relationships/slide" Target="slides/slide7.xml" /><Relationship Id="rId14" Type="http://schemas.openxmlformats.org/officeDocument/2006/relationships/slide" Target="slides/slide12.xml" /><Relationship Id="rId22" Type="http://schemas.openxmlformats.org/officeDocument/2006/relationships/slide" Target="slides/slide20.xml" /><Relationship Id="rId27" Type="http://schemas.openxmlformats.org/officeDocument/2006/relationships/slide" Target="slides/slide25.xml" /><Relationship Id="rId30" Type="http://schemas.openxmlformats.org/officeDocument/2006/relationships/font" Target="fonts/font1.fntdata" /><Relationship Id="rId35" Type="http://schemas.openxmlformats.org/officeDocument/2006/relationships/font" Target="fonts/font6.fntdata" /><Relationship Id="rId43" Type="http://schemas.openxmlformats.org/officeDocument/2006/relationships/presProps" Target="presProp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5BDD8B-2EE5-4AFA-A639-3791DA773D6F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414FF7-A5E0-4FEB-9F8F-3AEE9D8D0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98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14FF7-A5E0-4FEB-9F8F-3AEE9D8D05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04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14FF7-A5E0-4FEB-9F8F-3AEE9D8D05B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978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bce99795df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bce99795df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503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Master" Target="../slideMasters/slideMaster2.xml" 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jpg" /><Relationship Id="rId1" Type="http://schemas.openxmlformats.org/officeDocument/2006/relationships/slideMaster" Target="../slideMasters/slideMaster2.xml" 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 /><Relationship Id="rId1" Type="http://schemas.openxmlformats.org/officeDocument/2006/relationships/slideMaster" Target="../slideMasters/slideMaster2.xml" 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 /><Relationship Id="rId1" Type="http://schemas.openxmlformats.org/officeDocument/2006/relationships/slideMaster" Target="../slideMasters/slideMaster2.xml" 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 /><Relationship Id="rId1" Type="http://schemas.openxmlformats.org/officeDocument/2006/relationships/slideMaster" Target="../slideMasters/slideMaster2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2872693" y="2682681"/>
            <a:ext cx="12541844" cy="3147339"/>
          </a:xfrm>
        </p:spPr>
        <p:txBody>
          <a:bodyPr rtlCol="0" anchor="b">
            <a:noAutofit/>
          </a:bodyPr>
          <a:lstStyle>
            <a:lvl1pPr algn="ctr">
              <a:defRPr sz="10800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4019860" y="5934419"/>
            <a:ext cx="10247510" cy="1629356"/>
          </a:xfrm>
        </p:spPr>
        <p:txBody>
          <a:bodyPr rtlCol="0"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345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pPr rtl="0"/>
            <a:r>
              <a:rPr lang="ru-RU" noProof="1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129287" y="9680079"/>
            <a:ext cx="2411916" cy="606921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defTabSz="685800"/>
            <a:fld id="{4D3DB482-F95D-48D6-B851-CB0BBBBB19A9}" type="datetime1">
              <a:rPr lang="ru-RU" noProof="1" smtClean="0">
                <a:solidFill>
                  <a:srgbClr val="191B0E"/>
                </a:solidFill>
              </a:rPr>
              <a:pPr defTabSz="685800"/>
              <a:t>13.01.2023</a:t>
            </a:fld>
            <a:endParaRPr lang="ru-RU" noProof="1">
              <a:solidFill>
                <a:srgbClr val="191B0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876082" y="9680079"/>
            <a:ext cx="10535066" cy="606921"/>
          </a:xfrm>
        </p:spPr>
        <p:txBody>
          <a:bodyPr rtlCol="0"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pPr defTabSz="685800"/>
            <a:endParaRPr lang="ru-RU" noProof="1">
              <a:solidFill>
                <a:srgbClr val="191B0E"/>
              </a:solidFill>
            </a:endParaRPr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>
          <a:xfrm>
            <a:off x="14746025" y="9680079"/>
            <a:ext cx="2394438" cy="606921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defTabSz="685800"/>
            <a:fld id="{69E57DC2-970A-4B3E-BB1C-7A09969E49DF}" type="slidenum">
              <a:rPr lang="ru-RU" noProof="1" smtClean="0">
                <a:solidFill>
                  <a:srgbClr val="191B0E"/>
                </a:solidFill>
              </a:rPr>
              <a:pPr defTabSz="685800"/>
              <a:t>‹#›</a:t>
            </a:fld>
            <a:endParaRPr lang="ru-RU" noProof="1">
              <a:solidFill>
                <a:srgbClr val="191B0E"/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129288" y="1116704"/>
            <a:ext cx="16011176" cy="8024507"/>
            <a:chOff x="752858" y="744469"/>
            <a:chExt cx="10674117" cy="5349671"/>
          </a:xfrm>
        </p:grpSpPr>
        <p:sp>
          <p:nvSpPr>
            <p:cNvPr id="11" name="Полилиния 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Полилиния 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759619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685800"/>
            <a:fld id="{AA94D125-5C3A-41D5-90C4-866B6664178E}" type="datetime1">
              <a:rPr lang="ru-RU" noProof="1" smtClean="0">
                <a:solidFill>
                  <a:srgbClr val="191B0E"/>
                </a:solidFill>
              </a:rPr>
              <a:pPr defTabSz="685800"/>
              <a:t>13.01.2023</a:t>
            </a:fld>
            <a:endParaRPr lang="ru-RU" noProof="1">
              <a:solidFill>
                <a:srgbClr val="191B0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685800"/>
            <a:endParaRPr lang="ru-RU" noProof="1">
              <a:solidFill>
                <a:srgbClr val="191B0E"/>
              </a:solidFill>
            </a:endParaRPr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685800"/>
            <a:fld id="{69E57DC2-970A-4B3E-BB1C-7A09969E49DF}" type="slidenum">
              <a:rPr lang="ru-RU" noProof="1" smtClean="0">
                <a:solidFill>
                  <a:srgbClr val="191B0E"/>
                </a:solidFill>
              </a:rPr>
              <a:pPr defTabSz="685800"/>
              <a:t>‹#›</a:t>
            </a:fld>
            <a:endParaRPr lang="ru-RU" noProof="1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0595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47538" y="1952041"/>
            <a:ext cx="14419457" cy="4279106"/>
          </a:xfrm>
        </p:spPr>
        <p:txBody>
          <a:bodyPr rtlCol="0" anchor="b">
            <a:normAutofit/>
          </a:bodyPr>
          <a:lstStyle>
            <a:lvl1pPr algn="r">
              <a:defRPr sz="10800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147538" y="6324492"/>
            <a:ext cx="14419457" cy="1714986"/>
          </a:xfrm>
        </p:spPr>
        <p:txBody>
          <a:bodyPr rtlCol="0"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tx2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108363" y="9680079"/>
            <a:ext cx="2433614" cy="606921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685800"/>
            <a:fld id="{3C327E36-CB2D-4A1C-8C2B-9983D24B7C7D}" type="datetime1">
              <a:rPr lang="ru-RU" noProof="1" smtClean="0">
                <a:solidFill>
                  <a:srgbClr val="EFEDE3"/>
                </a:solidFill>
              </a:rPr>
              <a:pPr defTabSz="685800"/>
              <a:t>13.01.2023</a:t>
            </a:fld>
            <a:endParaRPr lang="ru-RU" noProof="1">
              <a:solidFill>
                <a:srgbClr val="EFEDE3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876469" y="9680079"/>
            <a:ext cx="10535066" cy="606921"/>
          </a:xfrm>
        </p:spPr>
        <p:txBody>
          <a:bodyPr rtlCol="0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defTabSz="685800"/>
            <a:endParaRPr lang="ru-RU" noProof="1">
              <a:solidFill>
                <a:srgbClr val="EFEDE3"/>
              </a:solidFill>
            </a:endParaRPr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>
          <a:xfrm>
            <a:off x="14746025" y="9680079"/>
            <a:ext cx="2394438" cy="606921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685800"/>
            <a:fld id="{69E57DC2-970A-4B3E-BB1C-7A09969E49DF}" type="slidenum">
              <a:rPr lang="ru-RU" noProof="1" smtClean="0">
                <a:solidFill>
                  <a:srgbClr val="EFEDE3"/>
                </a:solidFill>
              </a:rPr>
              <a:pPr defTabSz="685800"/>
              <a:t>‹#›</a:t>
            </a:fld>
            <a:endParaRPr lang="ru-RU" noProof="1">
              <a:solidFill>
                <a:srgbClr val="EFEDE3"/>
              </a:solidFill>
            </a:endParaRPr>
          </a:p>
        </p:txBody>
      </p:sp>
      <p:sp>
        <p:nvSpPr>
          <p:cNvPr id="7" name="Полилиния 6" title="Отметки-уголки"/>
          <p:cNvSpPr/>
          <p:nvPr/>
        </p:nvSpPr>
        <p:spPr bwMode="auto">
          <a:xfrm>
            <a:off x="12227944" y="2528478"/>
            <a:ext cx="4912520" cy="6612732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4099697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2057400" y="3428999"/>
            <a:ext cx="6671679" cy="5372102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9788105" y="3428999"/>
            <a:ext cx="6671679" cy="5372102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685800"/>
            <a:fld id="{A7088400-CDC8-4849-A72E-926264E26C00}" type="datetime1">
              <a:rPr lang="ru-RU" noProof="1" smtClean="0">
                <a:solidFill>
                  <a:srgbClr val="191B0E"/>
                </a:solidFill>
              </a:rPr>
              <a:pPr defTabSz="685800"/>
              <a:t>13.01.2023</a:t>
            </a:fld>
            <a:endParaRPr lang="ru-RU" noProof="1">
              <a:solidFill>
                <a:srgbClr val="191B0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685800"/>
            <a:endParaRPr lang="ru-RU" noProof="1">
              <a:solidFill>
                <a:srgbClr val="191B0E"/>
              </a:solidFill>
            </a:endParaRPr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685800"/>
            <a:fld id="{69E57DC2-970A-4B3E-BB1C-7A09969E49DF}" type="slidenum">
              <a:rPr lang="ru-RU" noProof="1" smtClean="0">
                <a:solidFill>
                  <a:srgbClr val="191B0E"/>
                </a:solidFill>
              </a:rPr>
              <a:pPr defTabSz="685800"/>
              <a:t>‹#›</a:t>
            </a:fld>
            <a:endParaRPr lang="ru-RU" noProof="1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7380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2057400" y="1028700"/>
            <a:ext cx="14401800" cy="2228850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057400" y="3511296"/>
            <a:ext cx="6665976" cy="1235868"/>
          </a:xfrm>
        </p:spPr>
        <p:txBody>
          <a:bodyPr rtlCol="0"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4500" b="0" baseline="0">
                <a:solidFill>
                  <a:schemeClr val="tx2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2057400" y="4957811"/>
            <a:ext cx="6665976" cy="3843290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9787521" y="3511296"/>
            <a:ext cx="6665976" cy="1235868"/>
          </a:xfrm>
        </p:spPr>
        <p:txBody>
          <a:bodyPr rtlCol="0"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4500" b="0" baseline="0">
                <a:solidFill>
                  <a:schemeClr val="tx2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9787521" y="4957811"/>
            <a:ext cx="6665976" cy="3843290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685800"/>
            <a:fld id="{3849CBAE-AF0A-42A3-BDB4-1438573F8ABA}" type="datetime1">
              <a:rPr lang="ru-RU" noProof="1" smtClean="0">
                <a:solidFill>
                  <a:srgbClr val="191B0E"/>
                </a:solidFill>
              </a:rPr>
              <a:pPr defTabSz="685800"/>
              <a:t>13.01.2023</a:t>
            </a:fld>
            <a:endParaRPr lang="ru-RU" noProof="1">
              <a:solidFill>
                <a:srgbClr val="191B0E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685800"/>
            <a:endParaRPr lang="ru-RU" noProof="1">
              <a:solidFill>
                <a:srgbClr val="191B0E"/>
              </a:solidFill>
            </a:endParaRPr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685800"/>
            <a:fld id="{69E57DC2-970A-4B3E-BB1C-7A09969E49DF}" type="slidenum">
              <a:rPr lang="ru-RU" noProof="1" smtClean="0">
                <a:solidFill>
                  <a:srgbClr val="191B0E"/>
                </a:solidFill>
              </a:rPr>
              <a:pPr defTabSz="685800"/>
              <a:t>‹#›</a:t>
            </a:fld>
            <a:endParaRPr lang="ru-RU" noProof="1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4457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685800"/>
            <a:fld id="{71B284DF-F3AE-4C6D-B27A-5F5A94BB17DE}" type="datetime1">
              <a:rPr lang="ru-RU" noProof="1" smtClean="0">
                <a:solidFill>
                  <a:srgbClr val="191B0E"/>
                </a:solidFill>
              </a:rPr>
              <a:pPr defTabSz="685800"/>
              <a:t>13.01.2023</a:t>
            </a:fld>
            <a:endParaRPr lang="ru-RU" noProof="1">
              <a:solidFill>
                <a:srgbClr val="191B0E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685800"/>
            <a:endParaRPr lang="ru-RU" noProof="1">
              <a:solidFill>
                <a:srgbClr val="191B0E"/>
              </a:solidFill>
            </a:endParaRPr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685800"/>
            <a:fld id="{69E57DC2-970A-4B3E-BB1C-7A09969E49DF}" type="slidenum">
              <a:rPr lang="ru-RU" noProof="1" smtClean="0">
                <a:solidFill>
                  <a:srgbClr val="191B0E"/>
                </a:solidFill>
              </a:rPr>
              <a:pPr defTabSz="685800"/>
              <a:t>‹#›</a:t>
            </a:fld>
            <a:endParaRPr lang="ru-RU" noProof="1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8480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685800"/>
            <a:fld id="{C5CE0A4B-A8AC-45B6-9A53-81E2E3636ED8}" type="datetime1">
              <a:rPr lang="ru-RU" noProof="1" smtClean="0">
                <a:solidFill>
                  <a:srgbClr val="191B0E"/>
                </a:solidFill>
              </a:rPr>
              <a:pPr defTabSz="685800"/>
              <a:t>13.01.2023</a:t>
            </a:fld>
            <a:endParaRPr lang="ru-RU" noProof="1">
              <a:solidFill>
                <a:srgbClr val="191B0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685800"/>
            <a:endParaRPr lang="ru-RU" noProof="1">
              <a:solidFill>
                <a:srgbClr val="191B0E"/>
              </a:solidFill>
            </a:endParaRPr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685800"/>
            <a:fld id="{69E57DC2-970A-4B3E-BB1C-7A09969E49DF}" type="slidenum">
              <a:rPr lang="ru-RU" noProof="1" smtClean="0">
                <a:solidFill>
                  <a:srgbClr val="191B0E"/>
                </a:solidFill>
              </a:rPr>
              <a:pPr defTabSz="685800"/>
              <a:t>‹#›</a:t>
            </a:fld>
            <a:endParaRPr lang="ru-RU" noProof="1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9948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 title="Фоновая фигура"/>
          <p:cNvSpPr/>
          <p:nvPr/>
        </p:nvSpPr>
        <p:spPr>
          <a:xfrm>
            <a:off x="0" y="564"/>
            <a:ext cx="7955280" cy="102864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085850" y="1028700"/>
            <a:ext cx="5783580" cy="3236826"/>
          </a:xfrm>
        </p:spPr>
        <p:txBody>
          <a:bodyPr rtlCol="0" anchor="t">
            <a:noAutofit/>
          </a:bodyPr>
          <a:lstStyle>
            <a:lvl1pPr>
              <a:lnSpc>
                <a:spcPct val="84000"/>
              </a:lnSpc>
              <a:defRPr sz="7200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9384030" y="1028702"/>
            <a:ext cx="7818120" cy="7762875"/>
          </a:xfrm>
        </p:spPr>
        <p:txBody>
          <a:bodyPr rtlCol="0"/>
          <a:lstStyle>
            <a:lvl1pPr>
              <a:defRPr sz="3000"/>
            </a:lvl1pPr>
            <a:lvl2pPr>
              <a:defRPr sz="3000"/>
            </a:lvl2pPr>
            <a:lvl3pPr>
              <a:defRPr sz="2700"/>
            </a:lvl3pPr>
            <a:lvl4pPr>
              <a:defRPr sz="27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85850" y="4284516"/>
            <a:ext cx="5783580" cy="4516584"/>
          </a:xfrm>
        </p:spPr>
        <p:txBody>
          <a:bodyPr rtlCol="0"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2250"/>
              </a:spcAft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 rtl="0"/>
            <a:r>
              <a:rPr lang="ru-RU" noProof="1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085850" y="9680079"/>
            <a:ext cx="1806858" cy="606921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685800"/>
            <a:fld id="{CE424DF1-A180-4FEF-B716-7D70235CFA39}" type="datetime1">
              <a:rPr lang="ru-RU" noProof="1" smtClean="0">
                <a:solidFill>
                  <a:srgbClr val="191B0E"/>
                </a:solidFill>
              </a:rPr>
              <a:pPr defTabSz="685800"/>
              <a:t>13.01.2023</a:t>
            </a:fld>
            <a:endParaRPr lang="ru-RU" noProof="1">
              <a:solidFill>
                <a:srgbClr val="191B0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308918" y="9680079"/>
            <a:ext cx="3560513" cy="606921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685800"/>
            <a:endParaRPr lang="ru-RU" noProof="1">
              <a:solidFill>
                <a:srgbClr val="191B0E"/>
              </a:solidFill>
            </a:endParaRPr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>
          <a:xfrm>
            <a:off x="14824710" y="9680079"/>
            <a:ext cx="2394438" cy="606921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685800"/>
            <a:fld id="{69E57DC2-970A-4B3E-BB1C-7A09969E49DF}" type="slidenum">
              <a:rPr lang="ru-RU" noProof="1" smtClean="0">
                <a:solidFill>
                  <a:srgbClr val="191B0E"/>
                </a:solidFill>
              </a:rPr>
              <a:pPr defTabSz="685800"/>
              <a:t>‹#›</a:t>
            </a:fld>
            <a:endParaRPr lang="ru-RU" noProof="1">
              <a:solidFill>
                <a:srgbClr val="191B0E"/>
              </a:solidFill>
            </a:endParaRPr>
          </a:p>
        </p:txBody>
      </p:sp>
      <p:sp>
        <p:nvSpPr>
          <p:cNvPr id="9" name="Прямоугольник 8" title="Разделительная линия"/>
          <p:cNvSpPr/>
          <p:nvPr/>
        </p:nvSpPr>
        <p:spPr>
          <a:xfrm>
            <a:off x="7955280" y="564"/>
            <a:ext cx="342900" cy="10287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72695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 7" title="Фоновая фигура"/>
          <p:cNvSpPr/>
          <p:nvPr/>
        </p:nvSpPr>
        <p:spPr>
          <a:xfrm>
            <a:off x="0" y="564"/>
            <a:ext cx="7955280" cy="102864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085850" y="1028700"/>
            <a:ext cx="5783580" cy="3236826"/>
          </a:xfrm>
        </p:spPr>
        <p:txBody>
          <a:bodyPr rtlCol="0" anchor="t">
            <a:normAutofit/>
          </a:bodyPr>
          <a:lstStyle>
            <a:lvl1pPr>
              <a:lnSpc>
                <a:spcPct val="84000"/>
              </a:lnSpc>
              <a:defRPr sz="7200" baseline="0"/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Рисунок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8298180" y="1"/>
            <a:ext cx="9989820" cy="10286999"/>
          </a:xfrm>
        </p:spPr>
        <p:txBody>
          <a:bodyPr rtlCol="0" anchor="t">
            <a:normAutofit/>
          </a:bodyPr>
          <a:lstStyle>
            <a:lvl1pPr marL="0" indent="0">
              <a:buNone/>
              <a:defRPr sz="3000"/>
            </a:lvl1pPr>
            <a:lvl2pPr marL="685800" indent="0">
              <a:buNone/>
              <a:defRPr sz="3000"/>
            </a:lvl2pPr>
            <a:lvl3pPr marL="1371600" indent="0">
              <a:buNone/>
              <a:defRPr sz="30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85850" y="4283952"/>
            <a:ext cx="5783580" cy="4517148"/>
          </a:xfrm>
        </p:spPr>
        <p:txBody>
          <a:bodyPr rtlCol="0"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2250"/>
              </a:spcAft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 rtl="0"/>
            <a:r>
              <a:rPr lang="ru-RU" noProof="1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085850" y="9680079"/>
            <a:ext cx="1806858" cy="606921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685800"/>
            <a:fld id="{055A7CB3-46D4-4B4A-A661-60E13D0BC640}" type="datetime1">
              <a:rPr lang="ru-RU" noProof="1" smtClean="0">
                <a:solidFill>
                  <a:srgbClr val="191B0E"/>
                </a:solidFill>
              </a:rPr>
              <a:pPr defTabSz="685800"/>
              <a:t>13.01.2023</a:t>
            </a:fld>
            <a:endParaRPr lang="ru-RU" noProof="1">
              <a:solidFill>
                <a:srgbClr val="191B0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308918" y="9680079"/>
            <a:ext cx="3560513" cy="606921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685800"/>
            <a:endParaRPr lang="ru-RU" noProof="1">
              <a:solidFill>
                <a:srgbClr val="191B0E"/>
              </a:solidFill>
            </a:endParaRPr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>
          <a:xfrm>
            <a:off x="14824710" y="9680079"/>
            <a:ext cx="2394438" cy="606921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685800"/>
            <a:fld id="{69E57DC2-970A-4B3E-BB1C-7A09969E49DF}" type="slidenum">
              <a:rPr lang="ru-RU" noProof="1" smtClean="0">
                <a:solidFill>
                  <a:srgbClr val="191B0E"/>
                </a:solidFill>
              </a:rPr>
              <a:pPr defTabSz="685800"/>
              <a:t>‹#›</a:t>
            </a:fld>
            <a:endParaRPr lang="ru-RU" noProof="1">
              <a:solidFill>
                <a:srgbClr val="191B0E"/>
              </a:solidFill>
            </a:endParaRPr>
          </a:p>
        </p:txBody>
      </p:sp>
      <p:sp>
        <p:nvSpPr>
          <p:cNvPr id="9" name="Прямоугольник 8" title="Разделительная линия"/>
          <p:cNvSpPr/>
          <p:nvPr/>
        </p:nvSpPr>
        <p:spPr>
          <a:xfrm>
            <a:off x="7955280" y="564"/>
            <a:ext cx="342900" cy="10287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990112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2057400" y="3443288"/>
            <a:ext cx="14401800" cy="5357813"/>
          </a:xfrm>
        </p:spPr>
        <p:txBody>
          <a:bodyPr vert="eaVert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685800"/>
            <a:fld id="{5BCDC9F1-268A-4091-BAC6-2494ACC909FC}" type="datetime1">
              <a:rPr lang="ru-RU" noProof="1" smtClean="0">
                <a:solidFill>
                  <a:srgbClr val="191B0E"/>
                </a:solidFill>
              </a:rPr>
              <a:pPr defTabSz="685800"/>
              <a:t>13.01.2023</a:t>
            </a:fld>
            <a:endParaRPr lang="ru-RU" noProof="1">
              <a:solidFill>
                <a:srgbClr val="191B0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685800"/>
            <a:endParaRPr lang="ru-RU" noProof="1">
              <a:solidFill>
                <a:srgbClr val="191B0E"/>
              </a:solidFill>
            </a:endParaRPr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685800"/>
            <a:fld id="{69E57DC2-970A-4B3E-BB1C-7A09969E49DF}" type="slidenum">
              <a:rPr lang="ru-RU" noProof="1" smtClean="0">
                <a:solidFill>
                  <a:srgbClr val="191B0E"/>
                </a:solidFill>
              </a:rPr>
              <a:pPr defTabSz="685800"/>
              <a:t>‹#›</a:t>
            </a:fld>
            <a:endParaRPr lang="ru-RU" noProof="1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1045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14394842" y="936234"/>
            <a:ext cx="2348649" cy="7864866"/>
          </a:xfrm>
        </p:spPr>
        <p:txBody>
          <a:bodyPr vert="eaVert"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2057401" y="936234"/>
            <a:ext cx="12269462" cy="7864866"/>
          </a:xfrm>
        </p:spPr>
        <p:txBody>
          <a:bodyPr vert="eaVert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defTabSz="685800"/>
            <a:fld id="{4F9B3565-1F76-420A-B78B-C2C9097FF6FB}" type="datetime1">
              <a:rPr lang="ru-RU" noProof="1" smtClean="0">
                <a:solidFill>
                  <a:srgbClr val="191B0E"/>
                </a:solidFill>
              </a:rPr>
              <a:pPr defTabSz="685800"/>
              <a:t>13.01.2023</a:t>
            </a:fld>
            <a:endParaRPr lang="ru-RU" noProof="1">
              <a:solidFill>
                <a:srgbClr val="191B0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defTabSz="685800"/>
            <a:endParaRPr lang="ru-RU" noProof="1">
              <a:solidFill>
                <a:srgbClr val="191B0E"/>
              </a:solidFill>
            </a:endParaRPr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defTabSz="685800"/>
            <a:fld id="{69E57DC2-970A-4B3E-BB1C-7A09969E49DF}" type="slidenum">
              <a:rPr lang="ru-RU" noProof="1" smtClean="0">
                <a:solidFill>
                  <a:srgbClr val="191B0E"/>
                </a:solidFill>
              </a:rPr>
              <a:pPr defTabSz="685800"/>
              <a:t>‹#›</a:t>
            </a:fld>
            <a:endParaRPr lang="ru-RU" noProof="1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6261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5">
            <a:extLst>
              <a:ext uri="{FF2B5EF4-FFF2-40B4-BE49-F238E27FC236}">
                <a16:creationId xmlns:a16="http://schemas.microsoft.com/office/drawing/2014/main" id="{C7304401-68B8-4E0E-A9DB-540B76DF928B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7127777" y="1277301"/>
            <a:ext cx="8640960" cy="9009702"/>
          </a:xfrm>
          <a:custGeom>
            <a:avLst/>
            <a:gdLst>
              <a:gd name="connsiteX0" fmla="*/ 2160240 w 4320480"/>
              <a:gd name="connsiteY0" fmla="*/ 0 h 4504851"/>
              <a:gd name="connsiteX1" fmla="*/ 4320480 w 4320480"/>
              <a:gd name="connsiteY1" fmla="*/ 4504851 h 4504851"/>
              <a:gd name="connsiteX2" fmla="*/ 0 w 4320480"/>
              <a:gd name="connsiteY2" fmla="*/ 4504851 h 4504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20480" h="4504851">
                <a:moveTo>
                  <a:pt x="2160240" y="0"/>
                </a:moveTo>
                <a:lnTo>
                  <a:pt x="4320480" y="4504851"/>
                </a:lnTo>
                <a:lnTo>
                  <a:pt x="0" y="45048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914378" indent="0">
              <a:buNone/>
              <a:defRPr sz="5600"/>
            </a:lvl2pPr>
            <a:lvl3pPr marL="1828755" indent="0">
              <a:buNone/>
              <a:defRPr sz="4800"/>
            </a:lvl3pPr>
            <a:lvl4pPr marL="2743131" indent="0">
              <a:buNone/>
              <a:defRPr sz="4001"/>
            </a:lvl4pPr>
            <a:lvl5pPr marL="3657509" indent="0">
              <a:buNone/>
              <a:defRPr sz="4001"/>
            </a:lvl5pPr>
            <a:lvl6pPr marL="4571886" indent="0">
              <a:buNone/>
              <a:defRPr sz="4001"/>
            </a:lvl6pPr>
            <a:lvl7pPr marL="5486264" indent="0">
              <a:buNone/>
              <a:defRPr sz="4001"/>
            </a:lvl7pPr>
            <a:lvl8pPr marL="6400640" indent="0">
              <a:buNone/>
              <a:defRPr sz="4001"/>
            </a:lvl8pPr>
            <a:lvl9pPr marL="7315017" indent="0">
              <a:buNone/>
              <a:defRPr sz="4001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8" name="그림 개체 틀 7">
            <a:extLst>
              <a:ext uri="{FF2B5EF4-FFF2-40B4-BE49-F238E27FC236}">
                <a16:creationId xmlns:a16="http://schemas.microsoft.com/office/drawing/2014/main" id="{D2ABAD60-FE41-4786-B9AF-4454375D2129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1271260" y="4"/>
            <a:ext cx="7016741" cy="8678534"/>
          </a:xfrm>
          <a:custGeom>
            <a:avLst/>
            <a:gdLst>
              <a:gd name="connsiteX0" fmla="*/ 0 w 3508370"/>
              <a:gd name="connsiteY0" fmla="*/ 0 h 4339267"/>
              <a:gd name="connsiteX1" fmla="*/ 3508370 w 3508370"/>
              <a:gd name="connsiteY1" fmla="*/ 0 h 4339267"/>
              <a:gd name="connsiteX2" fmla="*/ 3504823 w 3508370"/>
              <a:gd name="connsiteY2" fmla="*/ 1594801 h 4339267"/>
              <a:gd name="connsiteX3" fmla="*/ 2097974 w 3508370"/>
              <a:gd name="connsiteY3" fmla="*/ 4339267 h 433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8370" h="4339267">
                <a:moveTo>
                  <a:pt x="0" y="0"/>
                </a:moveTo>
                <a:lnTo>
                  <a:pt x="3508370" y="0"/>
                </a:lnTo>
                <a:cubicBezTo>
                  <a:pt x="3507188" y="531600"/>
                  <a:pt x="3506005" y="1063201"/>
                  <a:pt x="3504823" y="1594801"/>
                </a:cubicBezTo>
                <a:lnTo>
                  <a:pt x="2097974" y="43392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914378" indent="0">
              <a:buNone/>
              <a:defRPr sz="5600"/>
            </a:lvl2pPr>
            <a:lvl3pPr marL="1828755" indent="0">
              <a:buNone/>
              <a:defRPr sz="4800"/>
            </a:lvl3pPr>
            <a:lvl4pPr marL="2743131" indent="0">
              <a:buNone/>
              <a:defRPr sz="4001"/>
            </a:lvl4pPr>
            <a:lvl5pPr marL="3657509" indent="0">
              <a:buNone/>
              <a:defRPr sz="4001"/>
            </a:lvl5pPr>
            <a:lvl6pPr marL="4571886" indent="0">
              <a:buNone/>
              <a:defRPr sz="4001"/>
            </a:lvl6pPr>
            <a:lvl7pPr marL="5486264" indent="0">
              <a:buNone/>
              <a:defRPr sz="4001"/>
            </a:lvl7pPr>
            <a:lvl8pPr marL="6400640" indent="0">
              <a:buNone/>
              <a:defRPr sz="4001"/>
            </a:lvl8pPr>
            <a:lvl9pPr marL="7315017" indent="0">
              <a:buNone/>
              <a:defRPr sz="4001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82090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8288000" cy="1768932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720468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8288000" cy="1768932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pic>
        <p:nvPicPr>
          <p:cNvPr id="11" name="Picture 4" descr="D:\KBM-정애\014-Fullppt\PNG이미지\노트북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602" y="4999486"/>
            <a:ext cx="7200800" cy="366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507601" y="5529281"/>
            <a:ext cx="3422814" cy="24993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2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914378" indent="0">
              <a:buNone/>
              <a:defRPr sz="5600"/>
            </a:lvl2pPr>
            <a:lvl3pPr marL="1828755" indent="0">
              <a:buNone/>
              <a:defRPr sz="4800"/>
            </a:lvl3pPr>
            <a:lvl4pPr marL="2743131" indent="0">
              <a:buNone/>
              <a:defRPr sz="4001"/>
            </a:lvl4pPr>
            <a:lvl5pPr marL="3657509" indent="0">
              <a:buNone/>
              <a:defRPr sz="4001"/>
            </a:lvl5pPr>
            <a:lvl6pPr marL="4571886" indent="0">
              <a:buNone/>
              <a:defRPr sz="4001"/>
            </a:lvl6pPr>
            <a:lvl7pPr marL="5486264" indent="0">
              <a:buNone/>
              <a:defRPr sz="4001"/>
            </a:lvl7pPr>
            <a:lvl8pPr marL="6400640" indent="0">
              <a:buNone/>
              <a:defRPr sz="4001"/>
            </a:lvl8pPr>
            <a:lvl9pPr marL="7315017" indent="0">
              <a:buNone/>
              <a:defRPr sz="4001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215218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9345" y="0"/>
            <a:ext cx="15048656" cy="1768932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531513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/>
          <p:nvPr/>
        </p:nvSpPr>
        <p:spPr>
          <a:xfrm>
            <a:off x="0" y="0"/>
            <a:ext cx="18288000" cy="10338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43" name="Google Shape;43;p8"/>
          <p:cNvSpPr/>
          <p:nvPr/>
        </p:nvSpPr>
        <p:spPr>
          <a:xfrm>
            <a:off x="4760700" y="0"/>
            <a:ext cx="13527600" cy="1028700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1"/>
          </p:nvPr>
        </p:nvSpPr>
        <p:spPr>
          <a:xfrm>
            <a:off x="5805551" y="3077050"/>
            <a:ext cx="3829800" cy="67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3498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➜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marL="1828755" lvl="1" indent="-63498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marL="2743131" lvl="2" indent="-63498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marL="3657509" lvl="3" indent="-63498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marL="4571886" lvl="4" indent="-63498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L="5486264" lvl="5" indent="-63498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L="6400640" lvl="6" indent="-63498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L="7315017" lvl="7" indent="-63498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L="8229395" lvl="8" indent="-63498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2"/>
          </p:nvPr>
        </p:nvSpPr>
        <p:spPr>
          <a:xfrm>
            <a:off x="9831828" y="3077050"/>
            <a:ext cx="3829800" cy="67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34985" rtl="0">
              <a:spcBef>
                <a:spcPts val="0"/>
              </a:spcBef>
              <a:spcAft>
                <a:spcPts val="0"/>
              </a:spcAft>
              <a:buSzPts val="1400"/>
              <a:buChar char="➜"/>
              <a:defRPr sz="2801"/>
            </a:lvl1pPr>
            <a:lvl2pPr marL="1828755" lvl="1" indent="-63498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1"/>
            </a:lvl2pPr>
            <a:lvl3pPr marL="2743131" lvl="2" indent="-63498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1"/>
            </a:lvl3pPr>
            <a:lvl4pPr marL="3657509" lvl="3" indent="-63498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1"/>
            </a:lvl4pPr>
            <a:lvl5pPr marL="4571886" lvl="4" indent="-63498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1"/>
            </a:lvl5pPr>
            <a:lvl6pPr marL="5486264" lvl="5" indent="-63498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1"/>
            </a:lvl6pPr>
            <a:lvl7pPr marL="6400640" lvl="6" indent="-63498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1"/>
            </a:lvl7pPr>
            <a:lvl8pPr marL="7315017" lvl="7" indent="-63498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1"/>
            </a:lvl8pPr>
            <a:lvl9pPr marL="8229395" lvl="8" indent="-63498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1"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body" idx="3"/>
          </p:nvPr>
        </p:nvSpPr>
        <p:spPr>
          <a:xfrm>
            <a:off x="13858106" y="3077050"/>
            <a:ext cx="3829800" cy="67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3498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➜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marL="1828755" lvl="1" indent="-63498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marL="2743131" lvl="2" indent="-63498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marL="3657509" lvl="3" indent="-63498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marL="4571886" lvl="4" indent="-63498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L="5486264" lvl="5" indent="-63498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L="6400640" lvl="6" indent="-63498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●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L="7315017" lvl="7" indent="-63498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○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L="8229395" lvl="8" indent="-63498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uli"/>
              <a:buChar char="■"/>
              <a:defRPr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5805551" y="604751"/>
            <a:ext cx="11437200" cy="10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17059340" y="9499703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/>
            <a:fld id="{00000000-1234-1234-1234-123412341234}" type="slidenum">
              <a:rPr lang="en" smtClean="0">
                <a:solidFill>
                  <a:srgbClr val="191B0E"/>
                </a:solidFill>
              </a:rPr>
              <a:pPr defTabSz="685800"/>
              <a:t>‹#›</a:t>
            </a:fld>
            <a:endParaRPr lang="en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9388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/>
          <p:nvPr/>
        </p:nvSpPr>
        <p:spPr>
          <a:xfrm>
            <a:off x="0" y="0"/>
            <a:ext cx="18288000" cy="10338000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5" name="Google Shape;25;p5"/>
          <p:cNvSpPr/>
          <p:nvPr/>
        </p:nvSpPr>
        <p:spPr>
          <a:xfrm>
            <a:off x="4760700" y="0"/>
            <a:ext cx="13527600" cy="10287000"/>
          </a:xfrm>
          <a:prstGeom prst="rect">
            <a:avLst/>
          </a:prstGeom>
          <a:solidFill>
            <a:srgbClr val="00B2FF">
              <a:alpha val="733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5805551" y="604751"/>
            <a:ext cx="11437200" cy="10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5805900" y="3018950"/>
            <a:ext cx="11437200" cy="625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71118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uli"/>
              <a:buChar char="➜"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1pPr>
            <a:lvl2pPr marL="1828755" lvl="1" indent="-68578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uli"/>
              <a:buChar char="○"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2pPr>
            <a:lvl3pPr marL="2743131" lvl="2" indent="-76198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uli"/>
              <a:buChar char="■"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3pPr>
            <a:lvl4pPr marL="3657509" lvl="3" indent="-76198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uli"/>
              <a:buChar char="●"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4pPr>
            <a:lvl5pPr marL="4571886" lvl="4" indent="-76198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uli"/>
              <a:buChar char="○"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5pPr>
            <a:lvl6pPr marL="5486264" lvl="5" indent="-76198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uli"/>
              <a:buChar char="■"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6pPr>
            <a:lvl7pPr marL="6400640" lvl="6" indent="-76198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uli"/>
              <a:buChar char="●"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7pPr>
            <a:lvl8pPr marL="7315017" lvl="7" indent="-76198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uli"/>
              <a:buChar char="○"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8pPr>
            <a:lvl9pPr marL="8229395" lvl="8" indent="-76198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uli"/>
              <a:buChar char="■"/>
              <a:defRPr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17059340" y="9499703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/>
            <a:fld id="{00000000-1234-1234-1234-123412341234}" type="slidenum">
              <a:rPr lang="en" smtClean="0">
                <a:solidFill>
                  <a:srgbClr val="191B0E"/>
                </a:solidFill>
              </a:rPr>
              <a:pPr defTabSz="685800"/>
              <a:t>‹#›</a:t>
            </a:fld>
            <a:endParaRPr lang="en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126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 /><Relationship Id="rId13" Type="http://schemas.openxmlformats.org/officeDocument/2006/relationships/slideLayout" Target="../slideLayouts/slideLayout24.xml" /><Relationship Id="rId18" Type="http://schemas.openxmlformats.org/officeDocument/2006/relationships/theme" Target="../theme/theme2.xml" /><Relationship Id="rId3" Type="http://schemas.openxmlformats.org/officeDocument/2006/relationships/slideLayout" Target="../slideLayouts/slideLayout14.xml" /><Relationship Id="rId7" Type="http://schemas.openxmlformats.org/officeDocument/2006/relationships/slideLayout" Target="../slideLayouts/slideLayout18.xml" /><Relationship Id="rId12" Type="http://schemas.openxmlformats.org/officeDocument/2006/relationships/slideLayout" Target="../slideLayouts/slideLayout23.xml" /><Relationship Id="rId17" Type="http://schemas.openxmlformats.org/officeDocument/2006/relationships/slideLayout" Target="../slideLayouts/slideLayout28.xml" /><Relationship Id="rId2" Type="http://schemas.openxmlformats.org/officeDocument/2006/relationships/slideLayout" Target="../slideLayouts/slideLayout13.xml" /><Relationship Id="rId16" Type="http://schemas.openxmlformats.org/officeDocument/2006/relationships/slideLayout" Target="../slideLayouts/slideLayout27.xml" /><Relationship Id="rId1" Type="http://schemas.openxmlformats.org/officeDocument/2006/relationships/slideLayout" Target="../slideLayouts/slideLayout12.xml" /><Relationship Id="rId6" Type="http://schemas.openxmlformats.org/officeDocument/2006/relationships/slideLayout" Target="../slideLayouts/slideLayout17.xml" /><Relationship Id="rId11" Type="http://schemas.openxmlformats.org/officeDocument/2006/relationships/slideLayout" Target="../slideLayouts/slideLayout22.xml" /><Relationship Id="rId5" Type="http://schemas.openxmlformats.org/officeDocument/2006/relationships/slideLayout" Target="../slideLayouts/slideLayout16.xml" /><Relationship Id="rId15" Type="http://schemas.openxmlformats.org/officeDocument/2006/relationships/slideLayout" Target="../slideLayouts/slideLayout26.xml" /><Relationship Id="rId10" Type="http://schemas.openxmlformats.org/officeDocument/2006/relationships/slideLayout" Target="../slideLayouts/slideLayout21.xml" /><Relationship Id="rId4" Type="http://schemas.openxmlformats.org/officeDocument/2006/relationships/slideLayout" Target="../slideLayouts/slideLayout15.xml" /><Relationship Id="rId9" Type="http://schemas.openxmlformats.org/officeDocument/2006/relationships/slideLayout" Target="../slideLayouts/slideLayout20.xml" /><Relationship Id="rId14" Type="http://schemas.openxmlformats.org/officeDocument/2006/relationships/slideLayout" Target="../slideLayouts/slideLayout25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2057400" y="1028700"/>
            <a:ext cx="14401800" cy="22288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57400" y="3429000"/>
            <a:ext cx="14401800" cy="5372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085975" y="9680079"/>
            <a:ext cx="1806858" cy="6069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aseline="0">
                <a:solidFill>
                  <a:schemeClr val="tx2"/>
                </a:solidFill>
              </a:defRPr>
            </a:lvl1pPr>
          </a:lstStyle>
          <a:p>
            <a:pPr defTabSz="685800"/>
            <a:fld id="{648AAA74-EBDF-4065-BA01-EAD1E46D84DC}" type="datetime1">
              <a:rPr lang="ru-RU" noProof="1" smtClean="0">
                <a:solidFill>
                  <a:srgbClr val="191B0E"/>
                </a:solidFill>
              </a:rPr>
              <a:pPr defTabSz="685800"/>
              <a:t>13.01.2023</a:t>
            </a:fld>
            <a:endParaRPr lang="ru-RU" noProof="1">
              <a:solidFill>
                <a:srgbClr val="191B0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340346" y="9680079"/>
            <a:ext cx="9421245" cy="6069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aseline="0">
                <a:solidFill>
                  <a:schemeClr val="tx2"/>
                </a:solidFill>
              </a:defRPr>
            </a:lvl1pPr>
          </a:lstStyle>
          <a:p>
            <a:pPr defTabSz="685800"/>
            <a:endParaRPr lang="ru-RU" noProof="1">
              <a:solidFill>
                <a:srgbClr val="191B0E"/>
              </a:solidFill>
            </a:endParaRPr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14209104" y="9680079"/>
            <a:ext cx="2394438" cy="6069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aseline="0">
                <a:solidFill>
                  <a:schemeClr val="tx2"/>
                </a:solidFill>
              </a:defRPr>
            </a:lvl1pPr>
          </a:lstStyle>
          <a:p>
            <a:pPr defTabSz="685800"/>
            <a:fld id="{69E57DC2-970A-4B3E-BB1C-7A09969E49DF}" type="slidenum">
              <a:rPr lang="ru-RU" noProof="1" smtClean="0">
                <a:solidFill>
                  <a:srgbClr val="191B0E"/>
                </a:solidFill>
              </a:rPr>
              <a:pPr defTabSz="685800"/>
              <a:t>‹#›</a:t>
            </a:fld>
            <a:endParaRPr lang="ru-RU" noProof="1">
              <a:solidFill>
                <a:srgbClr val="191B0E"/>
              </a:solidFill>
            </a:endParaRPr>
          </a:p>
        </p:txBody>
      </p:sp>
      <p:sp>
        <p:nvSpPr>
          <p:cNvPr id="9" name="Прямоугольник 8" title="Боковая панель"/>
          <p:cNvSpPr/>
          <p:nvPr/>
        </p:nvSpPr>
        <p:spPr>
          <a:xfrm>
            <a:off x="717143" y="564"/>
            <a:ext cx="342900" cy="10287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05754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lvl1pPr algn="l" defTabSz="1371600" rtl="0" eaLnBrk="1" latinLnBrk="0" hangingPunct="1">
        <a:lnSpc>
          <a:spcPct val="89000"/>
        </a:lnSpc>
        <a:spcBef>
          <a:spcPct val="0"/>
        </a:spcBef>
        <a:buNone/>
        <a:defRPr sz="66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76072" indent="-576072" algn="l" defTabSz="1371600" rtl="0" eaLnBrk="1" latinLnBrk="0" hangingPunct="1">
        <a:lnSpc>
          <a:spcPct val="94000"/>
        </a:lnSpc>
        <a:spcBef>
          <a:spcPts val="1500"/>
        </a:spcBef>
        <a:spcAft>
          <a:spcPts val="300"/>
        </a:spcAft>
        <a:buFont typeface="Franklin Gothic Book" panose="020B0503020102020204" pitchFamily="34" charset="0"/>
        <a:buChar char="■"/>
        <a:defRPr sz="3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1371600" indent="-576072" algn="l" defTabSz="1371600" rtl="0" eaLnBrk="1" latinLnBrk="0" hangingPunct="1">
        <a:lnSpc>
          <a:spcPct val="94000"/>
        </a:lnSpc>
        <a:spcBef>
          <a:spcPts val="750"/>
        </a:spcBef>
        <a:spcAft>
          <a:spcPts val="300"/>
        </a:spcAft>
        <a:buFont typeface="Franklin Gothic Book" panose="020B0503020102020204" pitchFamily="34" charset="0"/>
        <a:buChar char="–"/>
        <a:defRPr sz="3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2057400" indent="-576072" algn="l" defTabSz="1371600" rtl="0" eaLnBrk="1" latinLnBrk="0" hangingPunct="1">
        <a:lnSpc>
          <a:spcPct val="94000"/>
        </a:lnSpc>
        <a:spcBef>
          <a:spcPts val="750"/>
        </a:spcBef>
        <a:spcAft>
          <a:spcPts val="300"/>
        </a:spcAft>
        <a:buFont typeface="Franklin Gothic Book" panose="020B0503020102020204" pitchFamily="34" charset="0"/>
        <a:buChar char="■"/>
        <a:defRPr sz="27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2743200" indent="-576072" algn="l" defTabSz="1371600" rtl="0" eaLnBrk="1" latinLnBrk="0" hangingPunct="1">
        <a:lnSpc>
          <a:spcPct val="94000"/>
        </a:lnSpc>
        <a:spcBef>
          <a:spcPts val="750"/>
        </a:spcBef>
        <a:spcAft>
          <a:spcPts val="300"/>
        </a:spcAft>
        <a:buFont typeface="Franklin Gothic Book" panose="020B0503020102020204" pitchFamily="34" charset="0"/>
        <a:buChar char="–"/>
        <a:defRPr sz="27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3429000" indent="-576072" algn="l" defTabSz="1371600" rtl="0" eaLnBrk="1" latinLnBrk="0" hangingPunct="1">
        <a:lnSpc>
          <a:spcPct val="94000"/>
        </a:lnSpc>
        <a:spcBef>
          <a:spcPts val="750"/>
        </a:spcBef>
        <a:spcAft>
          <a:spcPts val="300"/>
        </a:spcAft>
        <a:buFont typeface="Franklin Gothic Book" panose="020B0503020102020204" pitchFamily="34" charset="0"/>
        <a:buChar char="■"/>
        <a:defRPr sz="24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4114800" indent="-576072" algn="l" defTabSz="1371600" rtl="0" eaLnBrk="1" latinLnBrk="0" hangingPunct="1">
        <a:lnSpc>
          <a:spcPct val="94000"/>
        </a:lnSpc>
        <a:spcBef>
          <a:spcPts val="750"/>
        </a:spcBef>
        <a:spcAft>
          <a:spcPts val="300"/>
        </a:spcAft>
        <a:buFont typeface="Franklin Gothic Book" panose="020B0503020102020204" pitchFamily="34" charset="0"/>
        <a:buChar char="–"/>
        <a:defRPr sz="24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4800600" indent="-576072" algn="l" defTabSz="1371600" rtl="0" eaLnBrk="1" latinLnBrk="0" hangingPunct="1">
        <a:lnSpc>
          <a:spcPct val="94000"/>
        </a:lnSpc>
        <a:spcBef>
          <a:spcPts val="750"/>
        </a:spcBef>
        <a:spcAft>
          <a:spcPts val="300"/>
        </a:spcAft>
        <a:buFont typeface="Franklin Gothic Book" panose="020B0503020102020204" pitchFamily="34" charset="0"/>
        <a:buChar char="■"/>
        <a:defRPr sz="21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5486400" indent="-576072" algn="l" defTabSz="1371600" rtl="0" eaLnBrk="1" latinLnBrk="0" hangingPunct="1">
        <a:lnSpc>
          <a:spcPct val="94000"/>
        </a:lnSpc>
        <a:spcBef>
          <a:spcPts val="750"/>
        </a:spcBef>
        <a:spcAft>
          <a:spcPts val="300"/>
        </a:spcAft>
        <a:buFont typeface="Franklin Gothic Book" panose="020B0503020102020204" pitchFamily="34" charset="0"/>
        <a:buChar char="–"/>
        <a:defRPr sz="21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6172200" indent="-576072" algn="l" defTabSz="1371600" rtl="0" eaLnBrk="1" latinLnBrk="0" hangingPunct="1">
        <a:lnSpc>
          <a:spcPct val="94000"/>
        </a:lnSpc>
        <a:spcBef>
          <a:spcPts val="750"/>
        </a:spcBef>
        <a:spcAft>
          <a:spcPts val="300"/>
        </a:spcAft>
        <a:buFont typeface="Franklin Gothic Book" panose="020B0503020102020204" pitchFamily="34" charset="0"/>
        <a:buChar char="■"/>
        <a:defRPr sz="21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 /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8.jpg" 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 /><Relationship Id="rId3" Type="http://schemas.openxmlformats.org/officeDocument/2006/relationships/image" Target="../media/image51.svg" /><Relationship Id="rId7" Type="http://schemas.openxmlformats.org/officeDocument/2006/relationships/image" Target="../media/image55.svg" /><Relationship Id="rId2" Type="http://schemas.openxmlformats.org/officeDocument/2006/relationships/image" Target="../media/image50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4.png" /><Relationship Id="rId11" Type="http://schemas.openxmlformats.org/officeDocument/2006/relationships/image" Target="../media/image59.svg" /><Relationship Id="rId5" Type="http://schemas.openxmlformats.org/officeDocument/2006/relationships/image" Target="../media/image53.svg" /><Relationship Id="rId10" Type="http://schemas.openxmlformats.org/officeDocument/2006/relationships/image" Target="../media/image58.png" /><Relationship Id="rId4" Type="http://schemas.openxmlformats.org/officeDocument/2006/relationships/image" Target="../media/image52.png" /><Relationship Id="rId9" Type="http://schemas.openxmlformats.org/officeDocument/2006/relationships/image" Target="../media/image57.sv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 /><Relationship Id="rId3" Type="http://schemas.openxmlformats.org/officeDocument/2006/relationships/image" Target="../media/image61.jpg" /><Relationship Id="rId7" Type="http://schemas.openxmlformats.org/officeDocument/2006/relationships/image" Target="../media/image64.sv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63.png" /><Relationship Id="rId5" Type="http://schemas.openxmlformats.org/officeDocument/2006/relationships/image" Target="../media/image43.svg" /><Relationship Id="rId4" Type="http://schemas.openxmlformats.org/officeDocument/2006/relationships/image" Target="../media/image62.png" /><Relationship Id="rId9" Type="http://schemas.openxmlformats.org/officeDocument/2006/relationships/image" Target="../media/image66.svg" 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 /><Relationship Id="rId3" Type="http://schemas.openxmlformats.org/officeDocument/2006/relationships/image" Target="../media/image68.png" /><Relationship Id="rId7" Type="http://schemas.openxmlformats.org/officeDocument/2006/relationships/image" Target="../media/image72.png" /><Relationship Id="rId2" Type="http://schemas.openxmlformats.org/officeDocument/2006/relationships/image" Target="../media/image67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71.svg" /><Relationship Id="rId5" Type="http://schemas.openxmlformats.org/officeDocument/2006/relationships/image" Target="../media/image70.png" /><Relationship Id="rId10" Type="http://schemas.openxmlformats.org/officeDocument/2006/relationships/image" Target="../media/image75.svg" /><Relationship Id="rId4" Type="http://schemas.openxmlformats.org/officeDocument/2006/relationships/image" Target="../media/image69.svg" /><Relationship Id="rId9" Type="http://schemas.openxmlformats.org/officeDocument/2006/relationships/image" Target="../media/image74.pn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 /><Relationship Id="rId2" Type="http://schemas.openxmlformats.org/officeDocument/2006/relationships/image" Target="../media/image76.jpe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75.svg" /><Relationship Id="rId4" Type="http://schemas.openxmlformats.org/officeDocument/2006/relationships/image" Target="../media/image74.pn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 /><Relationship Id="rId7" Type="http://schemas.openxmlformats.org/officeDocument/2006/relationships/image" Target="../media/image83.svg" /><Relationship Id="rId2" Type="http://schemas.openxmlformats.org/officeDocument/2006/relationships/image" Target="../media/image78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82.png" /><Relationship Id="rId5" Type="http://schemas.openxmlformats.org/officeDocument/2006/relationships/image" Target="../media/image81.svg" /><Relationship Id="rId4" Type="http://schemas.openxmlformats.org/officeDocument/2006/relationships/image" Target="../media/image80.pn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0.sv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 /><Relationship Id="rId2" Type="http://schemas.openxmlformats.org/officeDocument/2006/relationships/image" Target="../media/image84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88.jpeg" /><Relationship Id="rId5" Type="http://schemas.openxmlformats.org/officeDocument/2006/relationships/image" Target="../media/image87.svg" /><Relationship Id="rId4" Type="http://schemas.openxmlformats.org/officeDocument/2006/relationships/image" Target="../media/image86.pn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 /><Relationship Id="rId7" Type="http://schemas.openxmlformats.org/officeDocument/2006/relationships/image" Target="../media/image93.jpeg" /><Relationship Id="rId2" Type="http://schemas.openxmlformats.org/officeDocument/2006/relationships/image" Target="../media/image76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92.jpeg" /><Relationship Id="rId5" Type="http://schemas.openxmlformats.org/officeDocument/2006/relationships/image" Target="../media/image91.jpeg" /><Relationship Id="rId4" Type="http://schemas.openxmlformats.org/officeDocument/2006/relationships/image" Target="../media/image90.svg" 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 /><Relationship Id="rId3" Type="http://schemas.openxmlformats.org/officeDocument/2006/relationships/image" Target="../media/image89.png" /><Relationship Id="rId7" Type="http://schemas.openxmlformats.org/officeDocument/2006/relationships/image" Target="../media/image96.jpeg" /><Relationship Id="rId2" Type="http://schemas.openxmlformats.org/officeDocument/2006/relationships/image" Target="../media/image76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95.jpeg" /><Relationship Id="rId5" Type="http://schemas.openxmlformats.org/officeDocument/2006/relationships/image" Target="../media/image94.jpeg" /><Relationship Id="rId4" Type="http://schemas.openxmlformats.org/officeDocument/2006/relationships/image" Target="../media/image90.sv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 /><Relationship Id="rId7" Type="http://schemas.openxmlformats.org/officeDocument/2006/relationships/image" Target="../media/image14.sv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3.png" /><Relationship Id="rId5" Type="http://schemas.openxmlformats.org/officeDocument/2006/relationships/image" Target="../media/image12.svg" /><Relationship Id="rId4" Type="http://schemas.openxmlformats.org/officeDocument/2006/relationships/image" Target="../media/image11.pn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 /><Relationship Id="rId7" Type="http://schemas.openxmlformats.org/officeDocument/2006/relationships/image" Target="../media/image100.jpeg" /><Relationship Id="rId2" Type="http://schemas.openxmlformats.org/officeDocument/2006/relationships/image" Target="../media/image76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99.jpeg" /><Relationship Id="rId5" Type="http://schemas.openxmlformats.org/officeDocument/2006/relationships/image" Target="../media/image98.jpeg" /><Relationship Id="rId4" Type="http://schemas.openxmlformats.org/officeDocument/2006/relationships/image" Target="../media/image90.sv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 /><Relationship Id="rId7" Type="http://schemas.openxmlformats.org/officeDocument/2006/relationships/image" Target="../media/image103.jpeg" /><Relationship Id="rId2" Type="http://schemas.openxmlformats.org/officeDocument/2006/relationships/image" Target="../media/image76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02.jpeg" /><Relationship Id="rId5" Type="http://schemas.openxmlformats.org/officeDocument/2006/relationships/image" Target="../media/image101.jpeg" /><Relationship Id="rId4" Type="http://schemas.openxmlformats.org/officeDocument/2006/relationships/image" Target="../media/image90.svg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 /><Relationship Id="rId7" Type="http://schemas.openxmlformats.org/officeDocument/2006/relationships/image" Target="../media/image106.jpeg" /><Relationship Id="rId2" Type="http://schemas.openxmlformats.org/officeDocument/2006/relationships/image" Target="../media/image76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05.jpeg" /><Relationship Id="rId5" Type="http://schemas.openxmlformats.org/officeDocument/2006/relationships/image" Target="../media/image104.jpeg" /><Relationship Id="rId4" Type="http://schemas.openxmlformats.org/officeDocument/2006/relationships/image" Target="../media/image90.svg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 /><Relationship Id="rId2" Type="http://schemas.openxmlformats.org/officeDocument/2006/relationships/image" Target="../media/image76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7.svg" /><Relationship Id="rId5" Type="http://schemas.openxmlformats.org/officeDocument/2006/relationships/image" Target="../media/image16.png" /><Relationship Id="rId4" Type="http://schemas.openxmlformats.org/officeDocument/2006/relationships/image" Target="../media/image90.svg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svg" /><Relationship Id="rId2" Type="http://schemas.openxmlformats.org/officeDocument/2006/relationships/image" Target="../media/image108.png" /><Relationship Id="rId1" Type="http://schemas.openxmlformats.org/officeDocument/2006/relationships/slideLayout" Target="../slideLayouts/slideLayout7.xml" 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nonews.co/directory/lists/countries/corruption" TargetMode="External" /><Relationship Id="rId3" Type="http://schemas.openxmlformats.org/officeDocument/2006/relationships/image" Target="../media/image111.svg" /><Relationship Id="rId7" Type="http://schemas.openxmlformats.org/officeDocument/2006/relationships/image" Target="../media/image114.svg" /><Relationship Id="rId2" Type="http://schemas.openxmlformats.org/officeDocument/2006/relationships/image" Target="../media/image110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13.png" /><Relationship Id="rId5" Type="http://schemas.openxmlformats.org/officeDocument/2006/relationships/image" Target="../media/image87.svg" /><Relationship Id="rId4" Type="http://schemas.openxmlformats.org/officeDocument/2006/relationships/image" Target="../media/image112.png" /><Relationship Id="rId9" Type="http://schemas.openxmlformats.org/officeDocument/2006/relationships/hyperlink" Target="https://de.m.wikipedia.org/wiki/Maskenaff%C3%A4re" TargetMode="Externa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17.xml" /><Relationship Id="rId5" Type="http://schemas.openxmlformats.org/officeDocument/2006/relationships/image" Target="../media/image116.jpg" /><Relationship Id="rId4" Type="http://schemas.openxmlformats.org/officeDocument/2006/relationships/image" Target="../media/image115.jp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2.svg" /><Relationship Id="rId5" Type="http://schemas.openxmlformats.org/officeDocument/2006/relationships/image" Target="../media/image11.png" /><Relationship Id="rId4" Type="http://schemas.openxmlformats.org/officeDocument/2006/relationships/image" Target="../media/image17.svg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 /><Relationship Id="rId13" Type="http://schemas.openxmlformats.org/officeDocument/2006/relationships/image" Target="../media/image28.jpeg" /><Relationship Id="rId3" Type="http://schemas.openxmlformats.org/officeDocument/2006/relationships/image" Target="../media/image19.svg" /><Relationship Id="rId7" Type="http://schemas.openxmlformats.org/officeDocument/2006/relationships/image" Target="../media/image22.svg" /><Relationship Id="rId12" Type="http://schemas.openxmlformats.org/officeDocument/2006/relationships/image" Target="../media/image27.jpeg" /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1.png" /><Relationship Id="rId11" Type="http://schemas.openxmlformats.org/officeDocument/2006/relationships/image" Target="../media/image26.jpeg" /><Relationship Id="rId5" Type="http://schemas.openxmlformats.org/officeDocument/2006/relationships/image" Target="../media/image17.svg" /><Relationship Id="rId10" Type="http://schemas.openxmlformats.org/officeDocument/2006/relationships/image" Target="../media/image25.jpeg" /><Relationship Id="rId4" Type="http://schemas.openxmlformats.org/officeDocument/2006/relationships/image" Target="../media/image20.png" /><Relationship Id="rId9" Type="http://schemas.openxmlformats.org/officeDocument/2006/relationships/image" Target="../media/image24.jpeg" 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 /><Relationship Id="rId3" Type="http://schemas.openxmlformats.org/officeDocument/2006/relationships/image" Target="../media/image30.svg" /><Relationship Id="rId7" Type="http://schemas.openxmlformats.org/officeDocument/2006/relationships/image" Target="../media/image34.jpeg" /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3.jpeg" /><Relationship Id="rId11" Type="http://schemas.openxmlformats.org/officeDocument/2006/relationships/image" Target="../media/image22.svg" /><Relationship Id="rId5" Type="http://schemas.openxmlformats.org/officeDocument/2006/relationships/image" Target="../media/image32.jpeg" /><Relationship Id="rId10" Type="http://schemas.openxmlformats.org/officeDocument/2006/relationships/image" Target="../media/image36.png" /><Relationship Id="rId4" Type="http://schemas.openxmlformats.org/officeDocument/2006/relationships/image" Target="../media/image31.jpeg" /><Relationship Id="rId9" Type="http://schemas.openxmlformats.org/officeDocument/2006/relationships/image" Target="../media/image17.svg" 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 /><Relationship Id="rId3" Type="http://schemas.openxmlformats.org/officeDocument/2006/relationships/image" Target="../media/image11.png" /><Relationship Id="rId7" Type="http://schemas.openxmlformats.org/officeDocument/2006/relationships/image" Target="../media/image39.svg" /><Relationship Id="rId2" Type="http://schemas.openxmlformats.org/officeDocument/2006/relationships/hyperlink" Target="https://nonews.co/directory/lists/countries/corruption" TargetMode="Externa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8.png" /><Relationship Id="rId5" Type="http://schemas.openxmlformats.org/officeDocument/2006/relationships/image" Target="../media/image37.png" /><Relationship Id="rId4" Type="http://schemas.openxmlformats.org/officeDocument/2006/relationships/image" Target="../media/image12.svg" /><Relationship Id="rId9" Type="http://schemas.openxmlformats.org/officeDocument/2006/relationships/image" Target="../media/image41.svg" 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 /><Relationship Id="rId3" Type="http://schemas.openxmlformats.org/officeDocument/2006/relationships/image" Target="../media/image30.svg" /><Relationship Id="rId7" Type="http://schemas.openxmlformats.org/officeDocument/2006/relationships/image" Target="../media/image19.svg" /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8.png" /><Relationship Id="rId5" Type="http://schemas.openxmlformats.org/officeDocument/2006/relationships/image" Target="../media/image43.svg" /><Relationship Id="rId10" Type="http://schemas.openxmlformats.org/officeDocument/2006/relationships/image" Target="../media/image46.svg" /><Relationship Id="rId4" Type="http://schemas.openxmlformats.org/officeDocument/2006/relationships/image" Target="../media/image42.png" /><Relationship Id="rId9" Type="http://schemas.openxmlformats.org/officeDocument/2006/relationships/image" Target="../media/image45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 /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49.jpeg" /><Relationship Id="rId4" Type="http://schemas.openxmlformats.org/officeDocument/2006/relationships/image" Target="../media/image48.jpe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A2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694206" y="-123241"/>
            <a:ext cx="23949289" cy="10410241"/>
            <a:chOff x="0" y="0"/>
            <a:chExt cx="812800" cy="3533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353307"/>
            </a:xfrm>
            <a:custGeom>
              <a:avLst/>
              <a:gdLst/>
              <a:ahLst/>
              <a:cxnLst/>
              <a:rect l="l" t="t" r="r" b="b"/>
              <a:pathLst>
                <a:path w="812800" h="353307">
                  <a:moveTo>
                    <a:pt x="203200" y="0"/>
                  </a:moveTo>
                  <a:lnTo>
                    <a:pt x="812800" y="0"/>
                  </a:lnTo>
                  <a:lnTo>
                    <a:pt x="609600" y="353307"/>
                  </a:lnTo>
                  <a:lnTo>
                    <a:pt x="0" y="353307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4C37D"/>
            </a:solidFill>
            <a:ln>
              <a:noFill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6096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94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5848681" y="-26688"/>
            <a:ext cx="15103764" cy="10287000"/>
            <a:chOff x="0" y="0"/>
            <a:chExt cx="5475623" cy="372938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475623" cy="3729384"/>
            </a:xfrm>
            <a:custGeom>
              <a:avLst/>
              <a:gdLst/>
              <a:ahLst/>
              <a:cxnLst/>
              <a:rect l="l" t="t" r="r" b="b"/>
              <a:pathLst>
                <a:path w="5475623" h="3729384">
                  <a:moveTo>
                    <a:pt x="3322462" y="3729384"/>
                  </a:moveTo>
                  <a:lnTo>
                    <a:pt x="0" y="3729384"/>
                  </a:lnTo>
                  <a:lnTo>
                    <a:pt x="2153161" y="0"/>
                  </a:lnTo>
                  <a:lnTo>
                    <a:pt x="5475623" y="0"/>
                  </a:lnTo>
                  <a:lnTo>
                    <a:pt x="3322462" y="3729384"/>
                  </a:lnTo>
                  <a:close/>
                </a:path>
              </a:pathLst>
            </a:custGeom>
            <a:solidFill>
              <a:srgbClr val="83A2C6">
                <a:alpha val="25882"/>
              </a:srgbClr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5475623" cy="3729384"/>
            </a:xfrm>
            <a:custGeom>
              <a:avLst/>
              <a:gdLst/>
              <a:ahLst/>
              <a:cxnLst/>
              <a:rect l="l" t="t" r="r" b="b"/>
              <a:pathLst>
                <a:path w="5475623" h="3729384">
                  <a:moveTo>
                    <a:pt x="3322462" y="3729384"/>
                  </a:moveTo>
                  <a:lnTo>
                    <a:pt x="0" y="3729384"/>
                  </a:lnTo>
                  <a:lnTo>
                    <a:pt x="2153161" y="0"/>
                  </a:lnTo>
                  <a:lnTo>
                    <a:pt x="5475623" y="0"/>
                  </a:lnTo>
                  <a:lnTo>
                    <a:pt x="3322462" y="3729384"/>
                  </a:lnTo>
                  <a:close/>
                </a:path>
              </a:pathLst>
            </a:custGeom>
            <a:blipFill>
              <a:blip r:embed="rId2">
                <a:alphaModFix amt="26000"/>
              </a:blip>
              <a:stretch>
                <a:fillRect r="-2227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4396725" y="5268712"/>
            <a:ext cx="13120916" cy="2833272"/>
            <a:chOff x="-132100" y="-611873"/>
            <a:chExt cx="17494555" cy="3777697"/>
          </a:xfrm>
        </p:grpSpPr>
        <p:sp>
          <p:nvSpPr>
            <p:cNvPr id="9" name="TextBox 9"/>
            <p:cNvSpPr txBox="1"/>
            <p:nvPr/>
          </p:nvSpPr>
          <p:spPr>
            <a:xfrm>
              <a:off x="-132100" y="1105347"/>
              <a:ext cx="17362455" cy="20604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2323"/>
                </a:lnSpc>
              </a:pPr>
              <a:r>
                <a:rPr lang="ru-RU" sz="10019" dirty="0">
                  <a:solidFill>
                    <a:srgbClr val="F4C37D"/>
                  </a:solidFill>
                  <a:latin typeface="Montserrat Extra-Bold Bold"/>
                </a:rPr>
                <a:t>«Виктория»</a:t>
              </a:r>
              <a:endParaRPr lang="en-US" sz="10019" dirty="0">
                <a:solidFill>
                  <a:srgbClr val="F4C37D"/>
                </a:solidFill>
                <a:latin typeface="Montserrat Extra-Bold Bold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83551" y="-611873"/>
              <a:ext cx="16278904" cy="18139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3159"/>
                </a:lnSpc>
              </a:pPr>
              <a:r>
                <a:rPr lang="ru-RU" sz="3200" dirty="0">
                  <a:solidFill>
                    <a:srgbClr val="FFFFFF"/>
                  </a:solidFill>
                  <a:latin typeface="Montserrat Extra-Bold Bold" panose="020B0604020202020204" charset="-52"/>
                </a:rPr>
                <a:t>Лучший проект по противодействию коррупции:</a:t>
              </a:r>
              <a:endParaRPr lang="en-US" sz="3200" dirty="0">
                <a:solidFill>
                  <a:srgbClr val="FFFFFF"/>
                </a:solidFill>
                <a:latin typeface="Montserrat Extra-Bold Bold" panose="020B0604020202020204" charset="-52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 rot="5400000">
            <a:off x="5954705" y="6209707"/>
            <a:ext cx="250567" cy="250166"/>
            <a:chOff x="0" y="0"/>
            <a:chExt cx="6350000" cy="633984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4" name="TextBox 14"/>
          <p:cNvSpPr txBox="1"/>
          <p:nvPr/>
        </p:nvSpPr>
        <p:spPr>
          <a:xfrm rot="5400000">
            <a:off x="-1496464" y="2819012"/>
            <a:ext cx="3988485" cy="290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60"/>
              </a:lnSpc>
            </a:pPr>
            <a:endParaRPr lang="en-US" sz="2000" spc="230" dirty="0">
              <a:solidFill>
                <a:srgbClr val="FFFFFF"/>
              </a:solidFill>
              <a:latin typeface="Montserrat Classic Bold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E9D904-C15A-4BC0-95F7-0BC30BD000E5}"/>
              </a:ext>
            </a:extLst>
          </p:cNvPr>
          <p:cNvSpPr txBox="1"/>
          <p:nvPr/>
        </p:nvSpPr>
        <p:spPr>
          <a:xfrm>
            <a:off x="9067800" y="8301276"/>
            <a:ext cx="58272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Montserrat Extra-Bold" panose="020B0604020202020204" charset="-52"/>
              </a:rPr>
              <a:t>АИК г. Атбасар.</a:t>
            </a:r>
          </a:p>
          <a:p>
            <a:r>
              <a:rPr lang="LID4096" dirty="0">
                <a:latin typeface="Montserrat Extra-Bold" panose="020B0604020202020204" charset="-52"/>
              </a:rPr>
              <a:t>Жунусова Жулдыз Сериковна.</a:t>
            </a:r>
            <a:endParaRPr lang="ru-RU" dirty="0">
              <a:latin typeface="Montserrat Extra-Bold" panose="020B0604020202020204" charset="-52"/>
            </a:endParaRPr>
          </a:p>
          <a:p>
            <a:r>
              <a:rPr lang="LID4096" dirty="0">
                <a:latin typeface="Montserrat Extra-Bold" panose="020B0604020202020204" charset="-52"/>
              </a:rPr>
              <a:t>Приходько Екатерина Николаевна.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266014"/>
            <a:ext cx="9019807" cy="5467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5" r="13585"/>
          <a:stretch>
            <a:fillRect/>
          </a:stretch>
        </p:blipFill>
        <p:spPr>
          <a:xfrm>
            <a:off x="4591303" y="6896100"/>
            <a:ext cx="3778187" cy="33261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1E9D904-C15A-4BC0-95F7-0BC30BD000E5}"/>
              </a:ext>
            </a:extLst>
          </p:cNvPr>
          <p:cNvSpPr txBox="1"/>
          <p:nvPr/>
        </p:nvSpPr>
        <p:spPr>
          <a:xfrm>
            <a:off x="7755906" y="7917064"/>
            <a:ext cx="10972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Montserrat Extra-Bold" panose="020B0604020202020204" charset="-52"/>
              </a:rPr>
              <a:t>Тема проекта: противодействие коррупции в сфере образования.</a:t>
            </a:r>
            <a:endParaRPr lang="LID4096" dirty="0">
              <a:latin typeface="Montserrat Extra-Bold" panose="020B0604020202020204" charset="-5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4B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403909" y="2750722"/>
            <a:ext cx="1190819" cy="22965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07656" y="2910017"/>
            <a:ext cx="2870313" cy="22065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030200" y="2822556"/>
            <a:ext cx="2298369" cy="2206575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5400000">
            <a:off x="381714" y="381200"/>
            <a:ext cx="250567" cy="250166"/>
            <a:chOff x="0" y="0"/>
            <a:chExt cx="6350000" cy="63398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C8DCF4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2743200" y="1289533"/>
            <a:ext cx="13284265" cy="905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6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99" dirty="0">
                <a:solidFill>
                  <a:srgbClr val="F4C37D"/>
                </a:solidFill>
                <a:latin typeface="Montserrat Extra-Bold"/>
              </a:rPr>
              <a:t>Наши комментарии:</a:t>
            </a:r>
            <a:endParaRPr kumimoji="0" lang="en-US" sz="5499" b="0" i="0" u="none" strike="noStrike" kern="1200" cap="none" spc="0" normalizeH="0" baseline="0" noProof="0" dirty="0">
              <a:ln>
                <a:noFill/>
              </a:ln>
              <a:solidFill>
                <a:srgbClr val="F4C37D"/>
              </a:solidFill>
              <a:effectLst/>
              <a:uLnTx/>
              <a:uFillTx/>
              <a:latin typeface="Montserrat Extra-Bold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463374" y="5439070"/>
            <a:ext cx="5486263" cy="4001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2622"/>
              </a:lnSpc>
            </a:pPr>
            <a:r>
              <a:rPr lang="ru-RU" sz="1900" dirty="0">
                <a:solidFill>
                  <a:srgbClr val="F4C37D"/>
                </a:solidFill>
                <a:latin typeface="Montserrat Extra-Bold Bold" panose="020B0604020202020204" charset="-52"/>
              </a:rPr>
              <a:t>1.В Германии, так же как и в Казахстане, в школах и дома мало говорят о коррупции. То есть, в принципе, нет регулярной и качественной работы по анти коррупции (по крайней мере, пока мы учились в школе, этого не было. Не было антикоррупционных клубов и круглых столов по этой теме). Мы считаем, что детям необходимо с малых объяснять, что это такое и как с этим бороться. 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F4C37D"/>
              </a:solidFill>
              <a:effectLst/>
              <a:uLnTx/>
              <a:uFillTx/>
              <a:latin typeface="Montserrat Extra-Bold Bold" panose="020B0604020202020204" charset="-52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162800" y="5440828"/>
            <a:ext cx="4812707" cy="3000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2622"/>
              </a:lnSpc>
              <a:spcBef>
                <a:spcPct val="0"/>
              </a:spcBef>
            </a:pPr>
            <a:r>
              <a:rPr lang="ru-RU" sz="1900" dirty="0">
                <a:solidFill>
                  <a:srgbClr val="F4C37D"/>
                </a:solidFill>
                <a:latin typeface="Montserrat Extra-Bold Bold" panose="020B0604020202020204" charset="-52"/>
              </a:rPr>
              <a:t>2.Далее, в Германии все чаще и чаще появляются государственные учреждения для борьбы с этой проблемой. В Казахстане было бы отлично, если бы количество антикоррупционных комитетов и центров регулярно росло и развивалось.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F4C37D"/>
              </a:solidFill>
              <a:effectLst/>
              <a:uLnTx/>
              <a:uFillTx/>
              <a:latin typeface="Montserrat Extra-Bold Bold" panose="020B0604020202020204" charset="-5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2188670" y="5394067"/>
            <a:ext cx="4648200" cy="3000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2622"/>
              </a:lnSpc>
              <a:spcBef>
                <a:spcPct val="0"/>
              </a:spcBef>
            </a:pPr>
            <a:r>
              <a:rPr lang="ru-RU" sz="1900" dirty="0">
                <a:solidFill>
                  <a:srgbClr val="F4C37D"/>
                </a:solidFill>
                <a:latin typeface="Montserrat Extra-Bold Bold" panose="020B0604020202020204" charset="-52"/>
              </a:rPr>
              <a:t>3.Мы считаем, что для борьбы с коррупцией необходимо участие гражданского общества страны. Очень важно, чтобы коррупционные преступления вызывали резонанс, и было активное общественное порицание, как это случается в Германии.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F4C37D"/>
              </a:solidFill>
              <a:effectLst/>
              <a:uLnTx/>
              <a:uFillTx/>
              <a:latin typeface="Montserrat Extra-Bold Bold" panose="020B0604020202020204" charset="-52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12039600" y="3925843"/>
            <a:ext cx="0" cy="5105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H="1">
            <a:off x="1219200" y="5394067"/>
            <a:ext cx="16383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6949637" y="3899012"/>
            <a:ext cx="0" cy="5105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595720" y="1562100"/>
            <a:ext cx="1955268" cy="1955268"/>
          </a:xfrm>
          <a:prstGeom prst="rect">
            <a:avLst/>
          </a:prstGeom>
        </p:spPr>
      </p:pic>
      <p:pic>
        <p:nvPicPr>
          <p:cNvPr id="35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061380" y="631567"/>
            <a:ext cx="2699474" cy="155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693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386595">
            <a:off x="570813" y="1362479"/>
            <a:ext cx="8854344" cy="885434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386595">
            <a:off x="-216235" y="-411213"/>
            <a:ext cx="4406044" cy="440604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9351467" y="7106748"/>
            <a:ext cx="3086101" cy="330308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220"/>
              </a:lnSpc>
            </a:pPr>
            <a:endParaRPr/>
          </a:p>
        </p:txBody>
      </p:sp>
      <p:grpSp>
        <p:nvGrpSpPr>
          <p:cNvPr id="18" name="Group 18"/>
          <p:cNvGrpSpPr/>
          <p:nvPr/>
        </p:nvGrpSpPr>
        <p:grpSpPr>
          <a:xfrm rot="-386595">
            <a:off x="3343883" y="942468"/>
            <a:ext cx="1225515" cy="1225515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39" y="1372513"/>
            <a:ext cx="8378075" cy="8572500"/>
          </a:xfrm>
          <a:prstGeom prst="ellipse">
            <a:avLst/>
          </a:prstGeom>
          <a:ln w="28575" cap="rnd">
            <a:solidFill>
              <a:schemeClr val="tx1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  <p:sp>
        <p:nvSpPr>
          <p:cNvPr id="23" name="TextBox 8"/>
          <p:cNvSpPr txBox="1"/>
          <p:nvPr/>
        </p:nvSpPr>
        <p:spPr>
          <a:xfrm>
            <a:off x="6281210" y="818263"/>
            <a:ext cx="1328426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6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F4C37D"/>
                </a:solidFill>
                <a:effectLst/>
                <a:uLnTx/>
                <a:uFillTx/>
                <a:latin typeface="Montserrat Extra-Bold"/>
                <a:ea typeface="+mn-ea"/>
                <a:cs typeface="+mn-cs"/>
              </a:rPr>
              <a:t>Как</a:t>
            </a:r>
            <a:r>
              <a:rPr kumimoji="0" lang="ru-RU" sz="4000" b="0" i="0" u="none" strike="noStrike" kern="1200" cap="none" spc="0" normalizeH="0" noProof="0" dirty="0">
                <a:ln>
                  <a:noFill/>
                </a:ln>
                <a:solidFill>
                  <a:srgbClr val="F4C37D"/>
                </a:solidFill>
                <a:effectLst/>
                <a:uLnTx/>
                <a:uFillTx/>
                <a:latin typeface="Montserrat Extra-Bold"/>
                <a:ea typeface="+mn-ea"/>
                <a:cs typeface="+mn-cs"/>
              </a:rPr>
              <a:t> мы придумали идею проекта: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4C37D"/>
              </a:solidFill>
              <a:effectLst/>
              <a:uLnTx/>
              <a:uFillTx/>
              <a:latin typeface="Montserrat Extra-Bold"/>
              <a:ea typeface="+mn-ea"/>
              <a:cs typeface="+mn-cs"/>
            </a:endParaRPr>
          </a:p>
        </p:txBody>
      </p:sp>
      <p:sp>
        <p:nvSpPr>
          <p:cNvPr id="24" name="TextBox 9"/>
          <p:cNvSpPr txBox="1"/>
          <p:nvPr/>
        </p:nvSpPr>
        <p:spPr>
          <a:xfrm>
            <a:off x="9351467" y="1976277"/>
            <a:ext cx="5486263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2622"/>
              </a:lnSpc>
            </a:pPr>
            <a:r>
              <a:rPr lang="ru-RU" sz="1900" dirty="0">
                <a:latin typeface="Montserrat Extra-Bold Bold" panose="020B0604020202020204" charset="-52"/>
              </a:rPr>
              <a:t>В Южной Корее практикуется такое, что, к примеру, даже дети в детском саду посещают банки, заводы по переработке, научные центры, полицейские участки. Они видят всю структуру изнутри.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 Extra-Bold Bold" panose="020B0604020202020204" charset="-52"/>
            </a:endParaRPr>
          </a:p>
        </p:txBody>
      </p:sp>
      <p:sp>
        <p:nvSpPr>
          <p:cNvPr id="25" name="TextBox 9"/>
          <p:cNvSpPr txBox="1"/>
          <p:nvPr/>
        </p:nvSpPr>
        <p:spPr>
          <a:xfrm>
            <a:off x="9351467" y="8383641"/>
            <a:ext cx="6859561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2622"/>
              </a:lnSpc>
            </a:pPr>
            <a:r>
              <a:rPr lang="ru-RU" sz="1900" dirty="0">
                <a:latin typeface="Montserrat Extra-Bold Bold" panose="020B0604020202020204" charset="-52"/>
              </a:rPr>
              <a:t>И к нам пришла идея о том, чтобы практиковать нечто подобное в Казахстане, но связанное с противодействием коррупции.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 Extra-Bold Bold" panose="020B0604020202020204" charset="-52"/>
            </a:endParaRPr>
          </a:p>
        </p:txBody>
      </p:sp>
      <p:sp>
        <p:nvSpPr>
          <p:cNvPr id="26" name="TextBox 9"/>
          <p:cNvSpPr txBox="1"/>
          <p:nvPr/>
        </p:nvSpPr>
        <p:spPr>
          <a:xfrm>
            <a:off x="11811000" y="4125528"/>
            <a:ext cx="5486263" cy="977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r">
              <a:lnSpc>
                <a:spcPts val="2622"/>
              </a:lnSpc>
            </a:pPr>
            <a:r>
              <a:rPr lang="ru-RU" sz="1900" dirty="0">
                <a:latin typeface="Montserrat Extra-Bold Bold" panose="020B0604020202020204" charset="-52"/>
              </a:rPr>
              <a:t>Доказательство нашего утверждения в статье русскоговорящей мамы, живущей в ЮК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ontserrat Extra-Bold Bold" panose="020B0604020202020204" charset="-5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972458" y="5517319"/>
            <a:ext cx="8047534" cy="2426305"/>
          </a:xfrm>
          <a:prstGeom prst="rect">
            <a:avLst/>
          </a:prstGeom>
          <a:solidFill>
            <a:schemeClr val="bg1">
              <a:alpha val="79000"/>
            </a:schemeClr>
          </a:solidFill>
          <a:ln w="2540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>
              <a:lnSpc>
                <a:spcPts val="2622"/>
              </a:lnSpc>
            </a:pPr>
            <a:r>
              <a:rPr lang="ru-RU" sz="1600" dirty="0">
                <a:latin typeface="Montserrat Extra-Bold Bold" panose="020B0604020202020204" charset="-52"/>
              </a:rPr>
              <a:t>Моя дочка за год садовской жизни где только ни побывала- и в зоопарке, и в аквапарке, и на чайной плантации, и на арахисовой ферме, и даже привозила самостоятельно собранные арахис и томаты, и собственноручно приготовленную пиццу. Это дает ребенку невероятное чувство самостоятельности, уверенности в себе. https://promum.com.ua/ru/blogi-mam/kak-u-nih-byit-mamoy-v-yuzhnoy-koree/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029518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440400" cy="108585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381000" y="-54546"/>
            <a:ext cx="19050000" cy="12306300"/>
          </a:xfrm>
          <a:prstGeom prst="rect">
            <a:avLst/>
          </a:prstGeom>
          <a:solidFill>
            <a:schemeClr val="bg1">
              <a:lumMod val="6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654833" y="836058"/>
            <a:ext cx="3692955" cy="365205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493232" y="2303011"/>
            <a:ext cx="7943084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lnSpc>
                <a:spcPts val="2800"/>
              </a:lnSpc>
              <a:spcBef>
                <a:spcPct val="0"/>
              </a:spcBef>
            </a:pPr>
            <a:r>
              <a:rPr lang="ru-RU" sz="8000" dirty="0">
                <a:solidFill>
                  <a:srgbClr val="214B7D"/>
                </a:solidFill>
                <a:latin typeface="Montserrat Extra-Bold Bold" panose="020B0604020202020204" charset="-52"/>
              </a:rPr>
              <a:t>Идея проекта</a:t>
            </a:r>
          </a:p>
        </p:txBody>
      </p:sp>
      <p:grpSp>
        <p:nvGrpSpPr>
          <p:cNvPr id="6" name="Group 6"/>
          <p:cNvGrpSpPr/>
          <p:nvPr/>
        </p:nvGrpSpPr>
        <p:grpSpPr>
          <a:xfrm rot="5400000">
            <a:off x="2242866" y="1722809"/>
            <a:ext cx="250567" cy="250166"/>
            <a:chOff x="0" y="0"/>
            <a:chExt cx="6350000" cy="63398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83A2C6"/>
            </a:solidFill>
          </p:spPr>
        </p:sp>
      </p:grpSp>
      <p:sp>
        <p:nvSpPr>
          <p:cNvPr id="10" name="Прямоугольник 9"/>
          <p:cNvSpPr/>
          <p:nvPr/>
        </p:nvSpPr>
        <p:spPr>
          <a:xfrm>
            <a:off x="9220200" y="8814123"/>
            <a:ext cx="9144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45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763000" y="3976298"/>
            <a:ext cx="7611383" cy="2009061"/>
          </a:xfrm>
          <a:prstGeom prst="roundRect">
            <a:avLst/>
          </a:prstGeom>
          <a:solidFill>
            <a:schemeClr val="bg1">
              <a:alpha val="79000"/>
            </a:schemeClr>
          </a:solidFill>
          <a:ln w="2540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Montserrat Extra-Bold Bold" panose="020B0604020202020204" charset="-52"/>
              </a:rPr>
              <a:t>1. Помимо постоянной работы по противодействию коррупции в виде проведения различных мероприятий в целях просвещения населения и молодежи, организовать во всех учебных заведениях страны (или как минимум нашей области) антикоррупционные студенческие комитеты(клубы).В Аграрно-индустриальном колледже данный клуб уже давно работает. </a:t>
            </a:r>
            <a:endParaRPr lang="ru-RU" sz="1600" dirty="0"/>
          </a:p>
        </p:txBody>
      </p:sp>
      <p:pic>
        <p:nvPicPr>
          <p:cNvPr id="13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99842" y="5617595"/>
            <a:ext cx="6477000" cy="4887191"/>
          </a:xfrm>
          <a:prstGeom prst="rect">
            <a:avLst/>
          </a:prstGeom>
        </p:spPr>
      </p:pic>
      <p:cxnSp>
        <p:nvCxnSpPr>
          <p:cNvPr id="16" name="Прямая соединительная линия 15"/>
          <p:cNvCxnSpPr/>
          <p:nvPr/>
        </p:nvCxnSpPr>
        <p:spPr>
          <a:xfrm flipV="1">
            <a:off x="7174096" y="5263881"/>
            <a:ext cx="1588904" cy="5654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210800" y="1265053"/>
            <a:ext cx="885701" cy="7617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" y="2176"/>
            <a:ext cx="18440400" cy="10424151"/>
          </a:xfrm>
          <a:prstGeom prst="rect">
            <a:avLst/>
          </a:prstGeom>
        </p:spPr>
      </p:pic>
      <p:sp>
        <p:nvSpPr>
          <p:cNvPr id="32" name="Google Shape;335;p34"/>
          <p:cNvSpPr/>
          <p:nvPr/>
        </p:nvSpPr>
        <p:spPr>
          <a:xfrm>
            <a:off x="21771" y="-127373"/>
            <a:ext cx="18647229" cy="10553699"/>
          </a:xfrm>
          <a:prstGeom prst="rect">
            <a:avLst/>
          </a:prstGeom>
          <a:solidFill>
            <a:srgbClr val="FFFFFF">
              <a:alpha val="265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" name="AutoShape 2"/>
          <p:cNvSpPr/>
          <p:nvPr/>
        </p:nvSpPr>
        <p:spPr>
          <a:xfrm>
            <a:off x="866354" y="4551487"/>
            <a:ext cx="17259300" cy="0"/>
          </a:xfrm>
          <a:prstGeom prst="line">
            <a:avLst/>
          </a:prstGeom>
          <a:ln w="38100" cap="flat">
            <a:solidFill>
              <a:srgbClr val="83A2C6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689136" y="160646"/>
            <a:ext cx="3483477" cy="252710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972330" y="3514089"/>
            <a:ext cx="3364925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2470"/>
              </a:lnSpc>
              <a:spcBef>
                <a:spcPct val="0"/>
              </a:spcBef>
            </a:pPr>
            <a:r>
              <a:rPr lang="ru-RU" sz="1900" dirty="0">
                <a:solidFill>
                  <a:schemeClr val="bg1"/>
                </a:solidFill>
                <a:latin typeface="Montserrat Extra-Bold Bold" panose="020B0604020202020204" charset="-52"/>
              </a:rPr>
              <a:t>Устранение коррупции на территории нашего колледжа и города.</a:t>
            </a:r>
            <a:endParaRPr lang="en-US" sz="1900" u="none" dirty="0">
              <a:solidFill>
                <a:schemeClr val="bg1"/>
              </a:solidFill>
              <a:latin typeface="Montserrat Extra-Bold Bold" panose="020B0604020202020204" charset="-5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549983" y="3640887"/>
            <a:ext cx="3364925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2470"/>
              </a:lnSpc>
              <a:spcBef>
                <a:spcPct val="0"/>
              </a:spcBef>
            </a:pPr>
            <a:r>
              <a:rPr lang="ru-RU" sz="1900" dirty="0">
                <a:solidFill>
                  <a:schemeClr val="bg1"/>
                </a:solidFill>
                <a:latin typeface="Montserrat Extra-Bold Bold" panose="020B0604020202020204" charset="-52"/>
              </a:rPr>
              <a:t>Вовлечение молодёжи в борьбу с коррупцией. </a:t>
            </a:r>
            <a:endParaRPr lang="en-US" sz="1900" u="none" dirty="0">
              <a:solidFill>
                <a:schemeClr val="bg1"/>
              </a:solidFill>
              <a:latin typeface="Montserrat Extra-Bold Bold" panose="020B0604020202020204" charset="-52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2801600" y="3558715"/>
            <a:ext cx="3364925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2470"/>
              </a:lnSpc>
              <a:spcBef>
                <a:spcPct val="0"/>
              </a:spcBef>
            </a:pPr>
            <a:r>
              <a:rPr lang="ru-RU" sz="1900" dirty="0">
                <a:solidFill>
                  <a:schemeClr val="bg1"/>
                </a:solidFill>
                <a:latin typeface="Montserrat Extra-Bold Bold" panose="020B0604020202020204" charset="-52"/>
              </a:rPr>
              <a:t>Создание масштабного движения против коррупции.</a:t>
            </a:r>
            <a:endParaRPr lang="en-US" sz="1900" u="none" dirty="0">
              <a:solidFill>
                <a:schemeClr val="bg1"/>
              </a:solidFill>
              <a:latin typeface="Montserrat Extra-Bold Bold" panose="020B0604020202020204" charset="-5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692003" y="1295319"/>
            <a:ext cx="8753925" cy="855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764"/>
              </a:lnSpc>
              <a:spcBef>
                <a:spcPct val="0"/>
              </a:spcBef>
            </a:pPr>
            <a:r>
              <a:rPr lang="ru-RU" sz="5499" dirty="0">
                <a:solidFill>
                  <a:schemeClr val="accent6">
                    <a:lumMod val="60000"/>
                    <a:lumOff val="40000"/>
                  </a:schemeClr>
                </a:solidFill>
                <a:latin typeface="Montserrat Extra-Bold"/>
              </a:rPr>
              <a:t>Цели проекта </a:t>
            </a:r>
            <a:endParaRPr lang="en-US" sz="5499" dirty="0">
              <a:solidFill>
                <a:schemeClr val="accent6">
                  <a:lumMod val="60000"/>
                  <a:lumOff val="40000"/>
                </a:schemeClr>
              </a:solidFill>
              <a:latin typeface="Montserrat Extra-Bold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3267816" y="2676994"/>
            <a:ext cx="773952" cy="773952"/>
            <a:chOff x="0" y="0"/>
            <a:chExt cx="1031936" cy="1031936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031936" cy="1031936"/>
            </a:xfrm>
            <a:prstGeom prst="rect">
              <a:avLst/>
            </a:prstGeom>
          </p:spPr>
        </p:pic>
        <p:sp>
          <p:nvSpPr>
            <p:cNvPr id="15" name="TextBox 15"/>
            <p:cNvSpPr txBox="1"/>
            <p:nvPr/>
          </p:nvSpPr>
          <p:spPr>
            <a:xfrm>
              <a:off x="85622" y="271523"/>
              <a:ext cx="809892" cy="4953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074"/>
                </a:lnSpc>
                <a:spcBef>
                  <a:spcPct val="0"/>
                </a:spcBef>
              </a:pPr>
              <a:r>
                <a:rPr lang="en-US" sz="2499" dirty="0">
                  <a:solidFill>
                    <a:srgbClr val="FFFFFF"/>
                  </a:solidFill>
                  <a:latin typeface="Montserrat Extra-Bold"/>
                </a:rPr>
                <a:t>01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845470" y="2740137"/>
            <a:ext cx="793002" cy="773952"/>
            <a:chOff x="0" y="0"/>
            <a:chExt cx="1057336" cy="1031936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5400" y="0"/>
              <a:ext cx="1031936" cy="1031936"/>
            </a:xfrm>
            <a:prstGeom prst="rect">
              <a:avLst/>
            </a:prstGeom>
          </p:spPr>
        </p:pic>
        <p:sp>
          <p:nvSpPr>
            <p:cNvPr id="18" name="TextBox 18"/>
            <p:cNvSpPr txBox="1"/>
            <p:nvPr/>
          </p:nvSpPr>
          <p:spPr>
            <a:xfrm>
              <a:off x="0" y="271523"/>
              <a:ext cx="1031936" cy="4953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074"/>
                </a:lnSpc>
                <a:spcBef>
                  <a:spcPct val="0"/>
                </a:spcBef>
              </a:pPr>
              <a:r>
                <a:rPr lang="en-US" sz="2499" u="none">
                  <a:solidFill>
                    <a:srgbClr val="FFFFFF"/>
                  </a:solidFill>
                  <a:latin typeface="Montserrat Extra-Bold"/>
                </a:rPr>
                <a:t>02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4053630" y="2733853"/>
            <a:ext cx="777088" cy="773952"/>
            <a:chOff x="0" y="0"/>
            <a:chExt cx="1036117" cy="1031936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4181" y="0"/>
              <a:ext cx="1031936" cy="1031936"/>
            </a:xfrm>
            <a:prstGeom prst="rect">
              <a:avLst/>
            </a:prstGeom>
          </p:spPr>
        </p:pic>
        <p:sp>
          <p:nvSpPr>
            <p:cNvPr id="21" name="TextBox 21"/>
            <p:cNvSpPr txBox="1"/>
            <p:nvPr/>
          </p:nvSpPr>
          <p:spPr>
            <a:xfrm>
              <a:off x="0" y="271523"/>
              <a:ext cx="1036117" cy="4953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074"/>
                </a:lnSpc>
                <a:spcBef>
                  <a:spcPct val="0"/>
                </a:spcBef>
              </a:pPr>
              <a:r>
                <a:rPr lang="en-US" sz="2499" u="none">
                  <a:solidFill>
                    <a:srgbClr val="FFFFFF"/>
                  </a:solidFill>
                  <a:latin typeface="Montserrat Extra-Bold"/>
                </a:rPr>
                <a:t>03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 rot="5400000">
            <a:off x="1453101" y="1307955"/>
            <a:ext cx="250567" cy="250166"/>
            <a:chOff x="0" y="0"/>
            <a:chExt cx="6350000" cy="633984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83A2C6"/>
            </a:solidFill>
          </p:spPr>
        </p:sp>
      </p:grpSp>
      <p:pic>
        <p:nvPicPr>
          <p:cNvPr id="33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315200" y="1142911"/>
            <a:ext cx="1117135" cy="881521"/>
          </a:xfrm>
          <a:prstGeom prst="rect">
            <a:avLst/>
          </a:prstGeom>
        </p:spPr>
      </p:pic>
      <p:grpSp>
        <p:nvGrpSpPr>
          <p:cNvPr id="34" name="Group 25"/>
          <p:cNvGrpSpPr/>
          <p:nvPr/>
        </p:nvGrpSpPr>
        <p:grpSpPr>
          <a:xfrm rot="5400000">
            <a:off x="1202934" y="5149678"/>
            <a:ext cx="250567" cy="250166"/>
            <a:chOff x="0" y="0"/>
            <a:chExt cx="6350000" cy="6339840"/>
          </a:xfrm>
        </p:grpSpPr>
        <p:sp>
          <p:nvSpPr>
            <p:cNvPr id="35" name="Freeform 26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83A2C6"/>
            </a:solidFill>
          </p:spPr>
        </p:sp>
      </p:grpSp>
      <p:sp>
        <p:nvSpPr>
          <p:cNvPr id="36" name="TextBox 12"/>
          <p:cNvSpPr txBox="1"/>
          <p:nvPr/>
        </p:nvSpPr>
        <p:spPr>
          <a:xfrm>
            <a:off x="1433707" y="5138699"/>
            <a:ext cx="8753925" cy="828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764"/>
              </a:lnSpc>
              <a:spcBef>
                <a:spcPct val="0"/>
              </a:spcBef>
            </a:pPr>
            <a:r>
              <a:rPr lang="ru-RU" sz="5499" dirty="0">
                <a:solidFill>
                  <a:schemeClr val="accent4">
                    <a:lumMod val="60000"/>
                    <a:lumOff val="40000"/>
                  </a:schemeClr>
                </a:solidFill>
                <a:latin typeface="Montserrat Extra-Bold"/>
              </a:rPr>
              <a:t>Задачи проекта </a:t>
            </a:r>
            <a:endParaRPr lang="en-US" sz="5499" dirty="0">
              <a:solidFill>
                <a:schemeClr val="accent4">
                  <a:lumMod val="60000"/>
                  <a:lumOff val="40000"/>
                </a:schemeClr>
              </a:solidFill>
              <a:latin typeface="Montserrat Extra-Bold"/>
            </a:endParaRPr>
          </a:p>
        </p:txBody>
      </p:sp>
      <p:pic>
        <p:nvPicPr>
          <p:cNvPr id="37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783163" y="4840828"/>
            <a:ext cx="675298" cy="1012027"/>
          </a:xfrm>
          <a:prstGeom prst="rect">
            <a:avLst/>
          </a:prstGeom>
        </p:spPr>
      </p:pic>
      <p:grpSp>
        <p:nvGrpSpPr>
          <p:cNvPr id="38" name="Group 13"/>
          <p:cNvGrpSpPr/>
          <p:nvPr/>
        </p:nvGrpSpPr>
        <p:grpSpPr>
          <a:xfrm>
            <a:off x="3332033" y="6210968"/>
            <a:ext cx="773952" cy="773952"/>
            <a:chOff x="0" y="0"/>
            <a:chExt cx="1031936" cy="1031936"/>
          </a:xfrm>
        </p:grpSpPr>
        <p:pic>
          <p:nvPicPr>
            <p:cNvPr id="39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031936" cy="1031936"/>
            </a:xfrm>
            <a:prstGeom prst="rect">
              <a:avLst/>
            </a:prstGeom>
          </p:spPr>
        </p:pic>
        <p:sp>
          <p:nvSpPr>
            <p:cNvPr id="40" name="TextBox 15"/>
            <p:cNvSpPr txBox="1"/>
            <p:nvPr/>
          </p:nvSpPr>
          <p:spPr>
            <a:xfrm>
              <a:off x="85622" y="271523"/>
              <a:ext cx="809892" cy="4953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074"/>
                </a:lnSpc>
                <a:spcBef>
                  <a:spcPct val="0"/>
                </a:spcBef>
              </a:pPr>
              <a:r>
                <a:rPr lang="en-US" sz="2499" dirty="0">
                  <a:solidFill>
                    <a:srgbClr val="FFFFFF"/>
                  </a:solidFill>
                  <a:latin typeface="Montserrat Extra-Bold"/>
                </a:rPr>
                <a:t>01</a:t>
              </a:r>
            </a:p>
          </p:txBody>
        </p:sp>
      </p:grpSp>
      <p:grpSp>
        <p:nvGrpSpPr>
          <p:cNvPr id="41" name="Group 16"/>
          <p:cNvGrpSpPr/>
          <p:nvPr/>
        </p:nvGrpSpPr>
        <p:grpSpPr>
          <a:xfrm>
            <a:off x="9099503" y="6210968"/>
            <a:ext cx="793002" cy="773952"/>
            <a:chOff x="0" y="0"/>
            <a:chExt cx="1057336" cy="1031936"/>
          </a:xfrm>
        </p:grpSpPr>
        <p:pic>
          <p:nvPicPr>
            <p:cNvPr id="42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5400" y="0"/>
              <a:ext cx="1031936" cy="1031936"/>
            </a:xfrm>
            <a:prstGeom prst="rect">
              <a:avLst/>
            </a:prstGeom>
          </p:spPr>
        </p:pic>
        <p:sp>
          <p:nvSpPr>
            <p:cNvPr id="43" name="TextBox 18"/>
            <p:cNvSpPr txBox="1"/>
            <p:nvPr/>
          </p:nvSpPr>
          <p:spPr>
            <a:xfrm>
              <a:off x="0" y="271523"/>
              <a:ext cx="1031936" cy="4953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074"/>
                </a:lnSpc>
                <a:spcBef>
                  <a:spcPct val="0"/>
                </a:spcBef>
              </a:pPr>
              <a:r>
                <a:rPr lang="en-US" sz="2499" u="none" dirty="0">
                  <a:solidFill>
                    <a:srgbClr val="FFFFFF"/>
                  </a:solidFill>
                  <a:latin typeface="Montserrat Extra-Bold"/>
                </a:rPr>
                <a:t>02</a:t>
              </a:r>
            </a:p>
          </p:txBody>
        </p:sp>
      </p:grpSp>
      <p:grpSp>
        <p:nvGrpSpPr>
          <p:cNvPr id="44" name="Group 19"/>
          <p:cNvGrpSpPr/>
          <p:nvPr/>
        </p:nvGrpSpPr>
        <p:grpSpPr>
          <a:xfrm>
            <a:off x="14184612" y="6178359"/>
            <a:ext cx="777088" cy="773952"/>
            <a:chOff x="0" y="0"/>
            <a:chExt cx="1036117" cy="1031936"/>
          </a:xfrm>
        </p:grpSpPr>
        <p:pic>
          <p:nvPicPr>
            <p:cNvPr id="45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4181" y="0"/>
              <a:ext cx="1031936" cy="1031936"/>
            </a:xfrm>
            <a:prstGeom prst="rect">
              <a:avLst/>
            </a:prstGeom>
          </p:spPr>
        </p:pic>
        <p:sp>
          <p:nvSpPr>
            <p:cNvPr id="46" name="TextBox 21"/>
            <p:cNvSpPr txBox="1"/>
            <p:nvPr/>
          </p:nvSpPr>
          <p:spPr>
            <a:xfrm>
              <a:off x="0" y="271523"/>
              <a:ext cx="1036117" cy="4953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074"/>
                </a:lnSpc>
                <a:spcBef>
                  <a:spcPct val="0"/>
                </a:spcBef>
              </a:pPr>
              <a:r>
                <a:rPr lang="en-US" sz="2499" u="none">
                  <a:solidFill>
                    <a:srgbClr val="FFFFFF"/>
                  </a:solidFill>
                  <a:latin typeface="Montserrat Extra-Bold"/>
                </a:rPr>
                <a:t>03</a:t>
              </a:r>
            </a:p>
          </p:txBody>
        </p:sp>
      </p:grpSp>
      <p:sp>
        <p:nvSpPr>
          <p:cNvPr id="47" name="TextBox 8"/>
          <p:cNvSpPr txBox="1"/>
          <p:nvPr/>
        </p:nvSpPr>
        <p:spPr>
          <a:xfrm>
            <a:off x="2036546" y="7185155"/>
            <a:ext cx="3364925" cy="1603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2470"/>
              </a:lnSpc>
              <a:spcBef>
                <a:spcPct val="0"/>
              </a:spcBef>
            </a:pPr>
            <a:r>
              <a:rPr lang="ru-RU" sz="1900" dirty="0">
                <a:solidFill>
                  <a:schemeClr val="bg1"/>
                </a:solidFill>
                <a:latin typeface="Montserrat Extra-Bold Bold" panose="020B0604020202020204" charset="-52"/>
              </a:rPr>
              <a:t>Создать необходимые условия для борьбы с коррупцией </a:t>
            </a:r>
          </a:p>
          <a:p>
            <a:pPr lvl="0" algn="ctr">
              <a:lnSpc>
                <a:spcPts val="2470"/>
              </a:lnSpc>
              <a:spcBef>
                <a:spcPct val="0"/>
              </a:spcBef>
            </a:pPr>
            <a:endParaRPr lang="ru-RU" sz="1900" u="none" dirty="0">
              <a:solidFill>
                <a:schemeClr val="bg1"/>
              </a:solidFill>
              <a:latin typeface="Montserrat Extra-Bold Bold" panose="020B0604020202020204" charset="-52"/>
            </a:endParaRPr>
          </a:p>
          <a:p>
            <a:pPr lvl="0" algn="ctr">
              <a:lnSpc>
                <a:spcPts val="2470"/>
              </a:lnSpc>
              <a:spcBef>
                <a:spcPct val="0"/>
              </a:spcBef>
            </a:pPr>
            <a:endParaRPr lang="en-US" sz="1900" u="none" dirty="0">
              <a:solidFill>
                <a:schemeClr val="bg1"/>
              </a:solidFill>
              <a:latin typeface="Montserrat Extra-Bold Bold" panose="020B0604020202020204" charset="-52"/>
            </a:endParaRPr>
          </a:p>
        </p:txBody>
      </p:sp>
      <p:sp>
        <p:nvSpPr>
          <p:cNvPr id="48" name="TextBox 8"/>
          <p:cNvSpPr txBox="1"/>
          <p:nvPr/>
        </p:nvSpPr>
        <p:spPr>
          <a:xfrm>
            <a:off x="12828773" y="7023340"/>
            <a:ext cx="3364925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2470"/>
              </a:lnSpc>
              <a:spcBef>
                <a:spcPct val="0"/>
              </a:spcBef>
            </a:pPr>
            <a:r>
              <a:rPr lang="ru-RU" sz="1900" dirty="0">
                <a:solidFill>
                  <a:schemeClr val="bg1"/>
                </a:solidFill>
                <a:latin typeface="Montserrat Extra-Bold Bold" panose="020B0604020202020204" charset="-52"/>
              </a:rPr>
              <a:t>Наладить контакт с независимыми СМИ и населением</a:t>
            </a:r>
            <a:endParaRPr lang="en-US" sz="1900" u="none" dirty="0">
              <a:solidFill>
                <a:schemeClr val="bg1"/>
              </a:solidFill>
              <a:latin typeface="Montserrat Extra-Bold Bold" panose="020B0604020202020204" charset="-52"/>
            </a:endParaRPr>
          </a:p>
        </p:txBody>
      </p:sp>
      <p:sp>
        <p:nvSpPr>
          <p:cNvPr id="49" name="TextBox 8"/>
          <p:cNvSpPr txBox="1"/>
          <p:nvPr/>
        </p:nvSpPr>
        <p:spPr>
          <a:xfrm>
            <a:off x="7915970" y="6995528"/>
            <a:ext cx="3364925" cy="1583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2470"/>
              </a:lnSpc>
              <a:spcBef>
                <a:spcPct val="0"/>
              </a:spcBef>
            </a:pPr>
            <a:r>
              <a:rPr lang="ru-RU" sz="1900" dirty="0">
                <a:solidFill>
                  <a:schemeClr val="bg1"/>
                </a:solidFill>
                <a:latin typeface="Montserrat Extra-Bold Bold" panose="020B0604020202020204" charset="-52"/>
              </a:rPr>
              <a:t>Участвовать в борьбе с коррупцией совместно с антикоррупционными </a:t>
            </a:r>
            <a:r>
              <a:rPr lang="ru-RU" sz="1900" dirty="0" err="1">
                <a:solidFill>
                  <a:schemeClr val="bg1"/>
                </a:solidFill>
                <a:latin typeface="Montserrat Extra-Bold Bold" panose="020B0604020202020204" charset="-52"/>
              </a:rPr>
              <a:t>центрами,МРЦ</a:t>
            </a:r>
            <a:r>
              <a:rPr lang="ru-RU" sz="1900" dirty="0">
                <a:solidFill>
                  <a:schemeClr val="bg1"/>
                </a:solidFill>
                <a:latin typeface="Montserrat Extra-Bold Bold" panose="020B0604020202020204" charset="-52"/>
              </a:rPr>
              <a:t> и </a:t>
            </a:r>
            <a:r>
              <a:rPr lang="ru-RU" sz="1900" dirty="0" err="1">
                <a:solidFill>
                  <a:schemeClr val="bg1"/>
                </a:solidFill>
                <a:latin typeface="Montserrat Extra-Bold Bold" panose="020B0604020202020204" charset="-52"/>
              </a:rPr>
              <a:t>акиматом</a:t>
            </a:r>
            <a:r>
              <a:rPr lang="ru-RU" sz="1900" dirty="0">
                <a:solidFill>
                  <a:schemeClr val="bg1"/>
                </a:solidFill>
                <a:latin typeface="Montserrat Extra-Bold Bold" panose="020B0604020202020204" charset="-52"/>
              </a:rPr>
              <a:t> г. Атбасар</a:t>
            </a:r>
            <a:endParaRPr lang="en-US" sz="1900" u="none" dirty="0">
              <a:solidFill>
                <a:schemeClr val="bg1"/>
              </a:solidFill>
              <a:latin typeface="Montserrat Extra-Bold Bold" panose="020B0604020202020204" charset="-5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3"/>
          <p:cNvPicPr>
            <a:picLocks noChangeAspect="1"/>
          </p:cNvPicPr>
          <p:nvPr/>
        </p:nvPicPr>
        <p:blipFill>
          <a:blip r:embed="rId2">
            <a:alphaModFix amt="19999"/>
          </a:blip>
          <a:srcRect t="3987" b="3987"/>
          <a:stretch>
            <a:fillRect/>
          </a:stretch>
        </p:blipFill>
        <p:spPr>
          <a:xfrm>
            <a:off x="42070" y="-14278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9560115" y="978273"/>
            <a:ext cx="692243" cy="692243"/>
            <a:chOff x="0" y="0"/>
            <a:chExt cx="812800" cy="812800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94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srgbClr val="242424"/>
                  </a:solidFill>
                  <a:effectLst/>
                  <a:uLnTx/>
                  <a:uFillTx/>
                  <a:latin typeface="Noto Sans Bold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685199" y="4469428"/>
            <a:ext cx="692243" cy="692243"/>
            <a:chOff x="0" y="0"/>
            <a:chExt cx="812800" cy="812800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94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srgbClr val="242424"/>
                  </a:solidFill>
                  <a:effectLst/>
                  <a:uLnTx/>
                  <a:uFillTx/>
                  <a:latin typeface="Noto Sans Bold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753572" y="7915473"/>
            <a:ext cx="692243" cy="724692"/>
            <a:chOff x="0" y="-38100"/>
            <a:chExt cx="812800" cy="850900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94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srgbClr val="242424"/>
                  </a:solidFill>
                  <a:effectLst/>
                  <a:uLnTx/>
                  <a:uFillTx/>
                  <a:latin typeface="Noto Sans Bold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377442" y="943866"/>
            <a:ext cx="266573" cy="692243"/>
            <a:chOff x="0" y="0"/>
            <a:chExt cx="312998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12998" cy="812800"/>
            </a:xfrm>
            <a:custGeom>
              <a:avLst/>
              <a:gdLst/>
              <a:ahLst/>
              <a:cxnLst/>
              <a:rect l="l" t="t" r="r" b="b"/>
              <a:pathLst>
                <a:path w="312998" h="812800">
                  <a:moveTo>
                    <a:pt x="0" y="0"/>
                  </a:moveTo>
                  <a:lnTo>
                    <a:pt x="312998" y="0"/>
                  </a:lnTo>
                  <a:lnTo>
                    <a:pt x="31299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94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474441" y="4436979"/>
            <a:ext cx="266573" cy="692243"/>
            <a:chOff x="0" y="0"/>
            <a:chExt cx="312998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12998" cy="812800"/>
            </a:xfrm>
            <a:custGeom>
              <a:avLst/>
              <a:gdLst/>
              <a:ahLst/>
              <a:cxnLst/>
              <a:rect l="l" t="t" r="r" b="b"/>
              <a:pathLst>
                <a:path w="312998" h="812800">
                  <a:moveTo>
                    <a:pt x="0" y="0"/>
                  </a:moveTo>
                  <a:lnTo>
                    <a:pt x="312998" y="0"/>
                  </a:lnTo>
                  <a:lnTo>
                    <a:pt x="31299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94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556819" y="7931697"/>
            <a:ext cx="266573" cy="692243"/>
            <a:chOff x="0" y="0"/>
            <a:chExt cx="312998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12998" cy="812800"/>
            </a:xfrm>
            <a:custGeom>
              <a:avLst/>
              <a:gdLst/>
              <a:ahLst/>
              <a:cxnLst/>
              <a:rect l="l" t="t" r="r" b="b"/>
              <a:pathLst>
                <a:path w="312998" h="812800">
                  <a:moveTo>
                    <a:pt x="0" y="0"/>
                  </a:moveTo>
                  <a:lnTo>
                    <a:pt x="312998" y="0"/>
                  </a:lnTo>
                  <a:lnTo>
                    <a:pt x="31299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242424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94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-228600" y="6407226"/>
            <a:ext cx="3929025" cy="4079233"/>
          </a:xfrm>
          <a:custGeom>
            <a:avLst/>
            <a:gdLst/>
            <a:ahLst/>
            <a:cxnLst/>
            <a:rect l="l" t="t" r="r" b="b"/>
            <a:pathLst>
              <a:path w="809173" h="812800">
                <a:moveTo>
                  <a:pt x="404587" y="0"/>
                </a:moveTo>
                <a:cubicBezTo>
                  <a:pt x="628326" y="1001"/>
                  <a:pt x="809174" y="182659"/>
                  <a:pt x="809174" y="406400"/>
                </a:cubicBezTo>
                <a:cubicBezTo>
                  <a:pt x="809174" y="630141"/>
                  <a:pt x="628326" y="811799"/>
                  <a:pt x="404587" y="812800"/>
                </a:cubicBezTo>
                <a:cubicBezTo>
                  <a:pt x="180848" y="811799"/>
                  <a:pt x="0" y="630141"/>
                  <a:pt x="0" y="406400"/>
                </a:cubicBezTo>
                <a:cubicBezTo>
                  <a:pt x="0" y="182659"/>
                  <a:pt x="180848" y="1001"/>
                  <a:pt x="404587" y="0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</p:spPr>
      </p:sp>
      <p:sp>
        <p:nvSpPr>
          <p:cNvPr id="29" name="TextBox 29"/>
          <p:cNvSpPr txBox="1"/>
          <p:nvPr/>
        </p:nvSpPr>
        <p:spPr>
          <a:xfrm>
            <a:off x="10754257" y="981405"/>
            <a:ext cx="6926276" cy="2862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2520"/>
              </a:lnSpc>
              <a:spcBef>
                <a:spcPct val="0"/>
              </a:spcBef>
            </a:pPr>
            <a:r>
              <a:rPr lang="ru-RU" dirty="0">
                <a:solidFill>
                  <a:srgbClr val="000000"/>
                </a:solidFill>
                <a:latin typeface="Montserrat Extra-Bold Bold" panose="020B0604020202020204" charset="-52"/>
              </a:rPr>
              <a:t>Мы предлагаем, чтобы участники данных клубов сотрудничали с прокуратурой города/района. По возможности, были ознакомлены с материалами коррупционных дел и вместе с прокурорами, которые будут нас консультировать, проводили свои исследования, это поможет в развитии аналитических способностей студентов, так как в материалах дел очень много разных обстоятельств и нюансов.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Extra-Bold Bold" panose="020B0604020202020204" charset="-52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0934396" y="7883446"/>
            <a:ext cx="6548800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2520"/>
              </a:lnSpc>
              <a:spcBef>
                <a:spcPct val="0"/>
              </a:spcBef>
            </a:pPr>
            <a:r>
              <a:rPr lang="ru-RU" dirty="0">
                <a:solidFill>
                  <a:srgbClr val="000000"/>
                </a:solidFill>
                <a:latin typeface="Montserrat Extra-Bold Bold" panose="020B0604020202020204" charset="-52"/>
              </a:rPr>
              <a:t>Мы предлагаем участникам антикоррупционных клубов сотрудничать с независимыми СМИ. Используя их медиа-влияние, публиковать свои статьи, в которых будут отражены результаты.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Extra-Bold Bold" panose="020B0604020202020204" charset="-52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0918717" y="4434008"/>
            <a:ext cx="6916662" cy="3206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2520"/>
              </a:lnSpc>
              <a:spcBef>
                <a:spcPct val="0"/>
              </a:spcBef>
            </a:pPr>
            <a:r>
              <a:rPr lang="ru-RU" dirty="0">
                <a:solidFill>
                  <a:srgbClr val="000000"/>
                </a:solidFill>
                <a:latin typeface="Montserrat Extra-Bold Bold" panose="020B0604020202020204" charset="-52"/>
              </a:rPr>
              <a:t>А самое главное, используя принцип гласности, участники клубов должны будут присутствовать на судебных заседаниях, где будут выносить решения по коррупционным </a:t>
            </a:r>
            <a:r>
              <a:rPr lang="ru-RU" dirty="0" err="1">
                <a:solidFill>
                  <a:srgbClr val="000000"/>
                </a:solidFill>
                <a:latin typeface="Montserrat Extra-Bold Bold" panose="020B0604020202020204" charset="-52"/>
              </a:rPr>
              <a:t>делам.Мы</a:t>
            </a:r>
            <a:r>
              <a:rPr lang="ru-RU" dirty="0">
                <a:solidFill>
                  <a:srgbClr val="000000"/>
                </a:solidFill>
                <a:latin typeface="Montserrat Extra-Bold Bold" panose="020B0604020202020204" charset="-52"/>
              </a:rPr>
              <a:t> уверены в </a:t>
            </a:r>
            <a:r>
              <a:rPr lang="ru-RU" dirty="0" err="1">
                <a:solidFill>
                  <a:srgbClr val="000000"/>
                </a:solidFill>
                <a:latin typeface="Montserrat Extra-Bold Bold" panose="020B0604020202020204" charset="-52"/>
              </a:rPr>
              <a:t>том,что</a:t>
            </a:r>
            <a:r>
              <a:rPr lang="ru-RU" dirty="0">
                <a:solidFill>
                  <a:srgbClr val="000000"/>
                </a:solidFill>
                <a:latin typeface="Montserrat Extra-Bold Bold" panose="020B0604020202020204" charset="-52"/>
              </a:rPr>
              <a:t> данный метод даст возможность эффективно разобрать существующие и новые кейсы на практике, поможет молодежи намного глубже и лучше вникать в суть законов и </a:t>
            </a:r>
            <a:r>
              <a:rPr lang="ru-RU" dirty="0" err="1">
                <a:solidFill>
                  <a:srgbClr val="000000"/>
                </a:solidFill>
                <a:latin typeface="Montserrat Extra-Bold Bold" panose="020B0604020202020204" charset="-52"/>
              </a:rPr>
              <a:t>правил,и</a:t>
            </a:r>
            <a:r>
              <a:rPr lang="ru-RU" dirty="0">
                <a:solidFill>
                  <a:srgbClr val="000000"/>
                </a:solidFill>
                <a:latin typeface="Montserrat Extra-Bold Bold" panose="020B0604020202020204" charset="-52"/>
              </a:rPr>
              <a:t> на наглядных примерах </a:t>
            </a:r>
            <a:r>
              <a:rPr lang="ru-RU" dirty="0" err="1">
                <a:solidFill>
                  <a:srgbClr val="000000"/>
                </a:solidFill>
                <a:latin typeface="Montserrat Extra-Bold Bold" panose="020B0604020202020204" charset="-52"/>
              </a:rPr>
              <a:t>покажет,какие</a:t>
            </a:r>
            <a:r>
              <a:rPr lang="ru-RU" dirty="0">
                <a:solidFill>
                  <a:srgbClr val="000000"/>
                </a:solidFill>
                <a:latin typeface="Montserrat Extra-Bold Bold" panose="020B0604020202020204" charset="-52"/>
              </a:rPr>
              <a:t> последствия несут за собой коррупционные преступления.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Extra-Bold Bold" panose="020B0604020202020204" charset="-52"/>
            </a:endParaRPr>
          </a:p>
        </p:txBody>
      </p:sp>
      <p:sp>
        <p:nvSpPr>
          <p:cNvPr id="36" name="Freeform 26"/>
          <p:cNvSpPr/>
          <p:nvPr/>
        </p:nvSpPr>
        <p:spPr>
          <a:xfrm>
            <a:off x="-115550" y="2290816"/>
            <a:ext cx="3468675" cy="3484223"/>
          </a:xfrm>
          <a:custGeom>
            <a:avLst/>
            <a:gdLst/>
            <a:ahLst/>
            <a:cxnLst/>
            <a:rect l="l" t="t" r="r" b="b"/>
            <a:pathLst>
              <a:path w="809173" h="812800">
                <a:moveTo>
                  <a:pt x="404587" y="0"/>
                </a:moveTo>
                <a:cubicBezTo>
                  <a:pt x="628326" y="1001"/>
                  <a:pt x="809174" y="182659"/>
                  <a:pt x="809174" y="406400"/>
                </a:cubicBezTo>
                <a:cubicBezTo>
                  <a:pt x="809174" y="630141"/>
                  <a:pt x="628326" y="811799"/>
                  <a:pt x="404587" y="812800"/>
                </a:cubicBezTo>
                <a:cubicBezTo>
                  <a:pt x="180848" y="811799"/>
                  <a:pt x="0" y="630141"/>
                  <a:pt x="0" y="406400"/>
                </a:cubicBezTo>
                <a:cubicBezTo>
                  <a:pt x="0" y="182659"/>
                  <a:pt x="180848" y="1001"/>
                  <a:pt x="404587" y="0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</p:spPr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35" y="3077897"/>
            <a:ext cx="8516231" cy="5394283"/>
          </a:xfrm>
          <a:prstGeom prst="rect">
            <a:avLst/>
          </a:prstGeom>
        </p:spPr>
      </p:pic>
      <p:grpSp>
        <p:nvGrpSpPr>
          <p:cNvPr id="38" name="Group 20"/>
          <p:cNvGrpSpPr/>
          <p:nvPr/>
        </p:nvGrpSpPr>
        <p:grpSpPr>
          <a:xfrm>
            <a:off x="7632612" y="6797131"/>
            <a:ext cx="2108742" cy="2057400"/>
            <a:chOff x="0" y="0"/>
            <a:chExt cx="812800" cy="812800"/>
          </a:xfrm>
        </p:grpSpPr>
        <p:sp>
          <p:nvSpPr>
            <p:cNvPr id="39" name="Freeform 2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A6A6A6"/>
            </a:solidFill>
          </p:spPr>
        </p:sp>
        <p:sp>
          <p:nvSpPr>
            <p:cNvPr id="40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9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2" name="TextBox 29"/>
          <p:cNvSpPr txBox="1"/>
          <p:nvPr/>
        </p:nvSpPr>
        <p:spPr>
          <a:xfrm>
            <a:off x="1777723" y="1354691"/>
            <a:ext cx="12861837" cy="38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Extra-Bold Bold" panose="020B0604020202020204" charset="-52"/>
                <a:ea typeface="+mn-ea"/>
                <a:cs typeface="+mn-cs"/>
              </a:rPr>
              <a:t>Способы реализации.</a:t>
            </a:r>
          </a:p>
        </p:txBody>
      </p:sp>
      <p:grpSp>
        <p:nvGrpSpPr>
          <p:cNvPr id="43" name="Group 2"/>
          <p:cNvGrpSpPr/>
          <p:nvPr/>
        </p:nvGrpSpPr>
        <p:grpSpPr>
          <a:xfrm rot="5400000">
            <a:off x="1627145" y="1160022"/>
            <a:ext cx="250567" cy="250166"/>
            <a:chOff x="0" y="0"/>
            <a:chExt cx="6350000" cy="6339840"/>
          </a:xfrm>
        </p:grpSpPr>
        <p:sp>
          <p:nvSpPr>
            <p:cNvPr id="44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83A2C6"/>
            </a:solidFill>
          </p:spPr>
        </p:sp>
      </p:grpSp>
      <p:sp>
        <p:nvSpPr>
          <p:cNvPr id="45" name="Прямоугольник 44"/>
          <p:cNvSpPr/>
          <p:nvPr/>
        </p:nvSpPr>
        <p:spPr>
          <a:xfrm>
            <a:off x="5045350" y="9362290"/>
            <a:ext cx="9982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Montserrat Extra-Bold Bold" panose="020B0604020202020204" charset="-52"/>
              </a:rPr>
              <a:t>Причем, необязательно даже физически присутствовать в залах судебных заседаний, можно активно использовать платформу ZOOM.</a:t>
            </a:r>
            <a:endParaRPr lang="en-US" sz="1600" dirty="0">
              <a:solidFill>
                <a:schemeClr val="bg1"/>
              </a:solidFill>
              <a:latin typeface="Montserrat Extra-Bold Bold" panose="020B0604020202020204" charset="-52"/>
            </a:endParaRPr>
          </a:p>
        </p:txBody>
      </p:sp>
      <p:pic>
        <p:nvPicPr>
          <p:cNvPr id="46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911806" y="8960135"/>
            <a:ext cx="675298" cy="101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5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A2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97472"/>
              </p:ext>
            </p:extLst>
          </p:nvPr>
        </p:nvGraphicFramePr>
        <p:xfrm>
          <a:off x="8334164" y="1301014"/>
          <a:ext cx="9208310" cy="8235793"/>
        </p:xfrm>
        <a:graphic>
          <a:graphicData uri="http://schemas.openxmlformats.org/drawingml/2006/table">
            <a:tbl>
              <a:tblPr/>
              <a:tblGrid>
                <a:gridCol w="45307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77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75486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5499">
                          <a:solidFill>
                            <a:srgbClr val="51749D"/>
                          </a:solidFill>
                          <a:latin typeface="Montserrat Extra-Bold Bold"/>
                        </a:rPr>
                        <a:t>S</a:t>
                      </a:r>
                      <a:endParaRPr lang="en-US" sz="1100"/>
                    </a:p>
                  </a:txBody>
                  <a:tcPr>
                    <a:lnL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5174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C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5499">
                          <a:solidFill>
                            <a:srgbClr val="51749D"/>
                          </a:solidFill>
                          <a:latin typeface="Montserrat Extra-Bold Bold"/>
                        </a:rPr>
                        <a:t>W</a:t>
                      </a:r>
                      <a:endParaRPr lang="en-US" sz="1100"/>
                    </a:p>
                  </a:txBody>
                  <a:tcPr>
                    <a:lnL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5174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5688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altLang="zh-CN" sz="2000" b="1" u="sng" dirty="0">
                          <a:solidFill>
                            <a:srgbClr val="FFC000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Сильные стороны.</a:t>
                      </a:r>
                    </a:p>
                  </a:txBody>
                  <a:tcPr>
                    <a:lnL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5174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CF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altLang="zh-CN" sz="2000" b="1" u="sng" dirty="0">
                          <a:solidFill>
                            <a:srgbClr val="FFC000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Слабые стороны</a:t>
                      </a:r>
                    </a:p>
                  </a:txBody>
                  <a:tcPr>
                    <a:lnL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5174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80689">
                <a:tc>
                  <a:txBody>
                    <a:bodyPr/>
                    <a:lstStyle/>
                    <a:p>
                      <a:pPr marL="514350" indent="-514350">
                        <a:buFont typeface="Arial" panose="020B0604020202020204" pitchFamily="34" charset="0"/>
                        <a:buChar char="•"/>
                      </a:pPr>
                      <a:r>
                        <a:rPr lang="ru-RU" altLang="zh-CN" sz="2000" dirty="0"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Оригинальность</a:t>
                      </a:r>
                    </a:p>
                    <a:p>
                      <a:pPr marL="514350" indent="-514350">
                        <a:buFont typeface="Arial" panose="020B0604020202020204" pitchFamily="34" charset="0"/>
                        <a:buChar char="•"/>
                      </a:pPr>
                      <a:r>
                        <a:rPr lang="ru-RU" altLang="zh-CN" sz="2000" dirty="0"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Актуальность</a:t>
                      </a:r>
                    </a:p>
                    <a:p>
                      <a:pPr marL="514350" indent="-514350">
                        <a:buFont typeface="Arial" panose="020B0604020202020204" pitchFamily="34" charset="0"/>
                        <a:buChar char="•"/>
                      </a:pPr>
                      <a:r>
                        <a:rPr lang="ru-RU" altLang="zh-CN" sz="2000" dirty="0"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Информативность Креативный подход</a:t>
                      </a:r>
                    </a:p>
                    <a:p>
                      <a:pPr marL="514350" indent="-514350">
                        <a:buFont typeface="Arial" panose="020B0604020202020204" pitchFamily="34" charset="0"/>
                        <a:buChar char="•"/>
                      </a:pPr>
                      <a:r>
                        <a:rPr lang="ru-RU" altLang="zh-CN" sz="2000" dirty="0"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Доступность</a:t>
                      </a:r>
                    </a:p>
                    <a:p>
                      <a:pPr marL="514350" indent="-514350">
                        <a:buFont typeface="Arial" panose="020B0604020202020204" pitchFamily="34" charset="0"/>
                        <a:buChar char="•"/>
                      </a:pPr>
                      <a:r>
                        <a:rPr lang="ru-RU" altLang="zh-CN" sz="2000" dirty="0"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Познавательность</a:t>
                      </a:r>
                      <a:r>
                        <a:rPr lang="ru-RU" altLang="zh-CN" sz="2400" dirty="0"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 </a:t>
                      </a:r>
                      <a:endParaRPr lang="zh-CN" altLang="en-US" sz="2400" dirty="0"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  <a:p>
                      <a:pPr algn="l">
                        <a:defRPr/>
                      </a:pPr>
                      <a:endParaRPr lang="en-US" sz="1899" dirty="0">
                        <a:solidFill>
                          <a:srgbClr val="FFFFFF"/>
                        </a:solidFill>
                        <a:latin typeface="Montserrat Classic"/>
                      </a:endParaRPr>
                    </a:p>
                  </a:txBody>
                  <a:tcPr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5174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5174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ru-RU" altLang="zh-CN" sz="1800" dirty="0"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  <a:p>
                      <a:pPr marL="514350" indent="-514350">
                        <a:buFont typeface="Arial" panose="020B0604020202020204" pitchFamily="34" charset="0"/>
                        <a:buChar char="•"/>
                      </a:pPr>
                      <a:r>
                        <a:rPr lang="ru-RU" altLang="zh-CN" sz="1800" dirty="0"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Пассивное</a:t>
                      </a:r>
                      <a:r>
                        <a:rPr lang="ru-RU" altLang="zh-CN" sz="1800" baseline="0" dirty="0"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 гражданское общество</a:t>
                      </a:r>
                      <a:endParaRPr lang="ru-RU" altLang="zh-CN" sz="1800" dirty="0"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  <a:p>
                      <a:pPr marL="514350" indent="-514350">
                        <a:buFont typeface="Arial" panose="020B0604020202020204" pitchFamily="34" charset="0"/>
                        <a:buChar char="•"/>
                      </a:pPr>
                      <a:r>
                        <a:rPr lang="ru-RU" altLang="zh-CN" sz="1800" dirty="0"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Отсутствие возможности встретиться с иностранцами вживую</a:t>
                      </a:r>
                      <a:endParaRPr lang="zh-CN" altLang="en-US" sz="1800" dirty="0"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5174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5174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6595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5499">
                          <a:solidFill>
                            <a:srgbClr val="51749D"/>
                          </a:solidFill>
                          <a:latin typeface="Montserrat Extra-Bold Bold"/>
                        </a:rPr>
                        <a:t>O</a:t>
                      </a:r>
                      <a:endParaRPr lang="en-US" sz="1100"/>
                    </a:p>
                  </a:txBody>
                  <a:tcPr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5174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5174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C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5499" dirty="0">
                          <a:solidFill>
                            <a:srgbClr val="51749D"/>
                          </a:solidFill>
                          <a:latin typeface="Montserrat Extra-Bold Bold"/>
                        </a:rPr>
                        <a:t>T</a:t>
                      </a:r>
                      <a:endParaRPr lang="en-US" sz="1100" dirty="0"/>
                    </a:p>
                  </a:txBody>
                  <a:tcPr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5174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5174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7766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altLang="zh-CN" sz="2000" b="1" u="sng" dirty="0" err="1">
                          <a:solidFill>
                            <a:srgbClr val="FFC000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Возсможности</a:t>
                      </a:r>
                      <a:endParaRPr lang="en-US" sz="1100" dirty="0"/>
                    </a:p>
                  </a:txBody>
                  <a:tcPr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5174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5174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CF4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altLang="zh-CN" sz="2000" b="1" u="sng" dirty="0">
                          <a:solidFill>
                            <a:srgbClr val="FFC000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Угрозы</a:t>
                      </a:r>
                    </a:p>
                  </a:txBody>
                  <a:tcPr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5174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5174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19625">
                <a:tc>
                  <a:txBody>
                    <a:bodyPr/>
                    <a:lstStyle/>
                    <a:p>
                      <a:pPr marL="514350" indent="-514350" algn="l">
                        <a:buFont typeface="Arial" panose="020B0604020202020204" pitchFamily="34" charset="0"/>
                        <a:buChar char="•"/>
                      </a:pPr>
                      <a:r>
                        <a:rPr lang="ru-RU" altLang="zh-CN" sz="1800" dirty="0"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Расширение проекта на</a:t>
                      </a:r>
                      <a:r>
                        <a:rPr lang="ru-RU" altLang="zh-CN" sz="1800" baseline="0" dirty="0"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 международном уровне</a:t>
                      </a:r>
                      <a:endParaRPr lang="ru-RU" altLang="zh-CN" sz="1800" dirty="0"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  <a:p>
                      <a:pPr marL="514350" indent="-514350" algn="l">
                        <a:buFont typeface="Arial" panose="020B0604020202020204" pitchFamily="34" charset="0"/>
                        <a:buChar char="•"/>
                      </a:pPr>
                      <a:r>
                        <a:rPr lang="ru-RU" altLang="zh-CN" sz="1800" dirty="0"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Организация онлайн-встреч с иностранцами</a:t>
                      </a:r>
                    </a:p>
                    <a:p>
                      <a:pPr marL="514350" indent="-514350" algn="l">
                        <a:buFont typeface="Arial" panose="020B0604020202020204" pitchFamily="34" charset="0"/>
                        <a:buChar char="•"/>
                      </a:pPr>
                      <a:r>
                        <a:rPr lang="ru-RU" altLang="zh-CN" sz="1800" dirty="0"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Активно</a:t>
                      </a:r>
                      <a:r>
                        <a:rPr lang="ru-RU" altLang="zh-CN" sz="1800" baseline="0" dirty="0"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 участвовать в процессах, происходящих в стране</a:t>
                      </a:r>
                    </a:p>
                    <a:p>
                      <a:pPr marL="514350" indent="-514350" algn="l">
                        <a:buFont typeface="Arial" panose="020B0604020202020204" pitchFamily="34" charset="0"/>
                        <a:buChar char="•"/>
                      </a:pPr>
                      <a:r>
                        <a:rPr lang="ru-RU" altLang="zh-CN" sz="1800" baseline="0" dirty="0"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Влиять на данные процессы</a:t>
                      </a:r>
                      <a:endParaRPr lang="ru-RU" altLang="zh-CN" sz="1800" dirty="0"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5174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5174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14350" indent="-514350" algn="l">
                        <a:buFont typeface="Arial" panose="020B0604020202020204" pitchFamily="34" charset="0"/>
                        <a:buChar char="•"/>
                      </a:pPr>
                      <a:r>
                        <a:rPr lang="ru-RU" altLang="zh-CN" sz="1800" dirty="0"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Ухудшение обстановки в стране и мире </a:t>
                      </a:r>
                    </a:p>
                    <a:p>
                      <a:pPr marL="514350" indent="-514350" algn="l">
                        <a:buFont typeface="Arial" panose="020B0604020202020204" pitchFamily="34" charset="0"/>
                        <a:buChar char="•"/>
                      </a:pPr>
                      <a:r>
                        <a:rPr lang="ru-RU" altLang="zh-CN" sz="1800" dirty="0"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Отключение сотовой связи</a:t>
                      </a:r>
                    </a:p>
                    <a:p>
                      <a:pPr marL="514350" indent="-514350" algn="l">
                        <a:buFont typeface="Arial" panose="020B0604020202020204" pitchFamily="34" charset="0"/>
                        <a:buChar char="•"/>
                      </a:pPr>
                      <a:r>
                        <a:rPr lang="ru-RU" altLang="zh-CN" sz="1800" dirty="0"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Эпидемиологические и экологические  факторы </a:t>
                      </a:r>
                      <a:endParaRPr lang="zh-CN" altLang="en-US" sz="1800" dirty="0"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5174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5174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-68906" y="1931559"/>
            <a:ext cx="7837321" cy="60316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087680" y="-1075899"/>
            <a:ext cx="3311800" cy="33065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997524" y="8866021"/>
            <a:ext cx="2846505" cy="284195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/>
          </p:cNvPicPr>
          <p:nvPr/>
        </p:nvPicPr>
        <p:blipFill>
          <a:blip r:embed="rId2">
            <a:alphaModFix amt="26000"/>
          </a:blip>
          <a:srcRect t="24159" b="35517"/>
          <a:stretch>
            <a:fillRect/>
          </a:stretch>
        </p:blipFill>
        <p:spPr>
          <a:xfrm>
            <a:off x="0" y="0"/>
            <a:ext cx="18288000" cy="49130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1282"/>
          <a:stretch>
            <a:fillRect/>
          </a:stretch>
        </p:blipFill>
        <p:spPr>
          <a:xfrm>
            <a:off x="12625372" y="5542383"/>
            <a:ext cx="5918025" cy="358005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371600" y="1408001"/>
            <a:ext cx="11880072" cy="396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>
              <a:lnSpc>
                <a:spcPts val="2800"/>
              </a:lnSpc>
              <a:spcBef>
                <a:spcPct val="0"/>
              </a:spcBef>
            </a:pPr>
            <a:r>
              <a:rPr lang="ru-RU" sz="4000" dirty="0">
                <a:solidFill>
                  <a:srgbClr val="214B7D"/>
                </a:solidFill>
                <a:latin typeface="Montserrat Extra-Bold Bold" panose="020B0604020202020204" charset="-52"/>
              </a:rPr>
              <a:t>Планы на будущее</a:t>
            </a:r>
          </a:p>
        </p:txBody>
      </p:sp>
      <p:grpSp>
        <p:nvGrpSpPr>
          <p:cNvPr id="5" name="Group 5"/>
          <p:cNvGrpSpPr/>
          <p:nvPr/>
        </p:nvGrpSpPr>
        <p:grpSpPr>
          <a:xfrm rot="5400000">
            <a:off x="381714" y="381200"/>
            <a:ext cx="250567" cy="250166"/>
            <a:chOff x="0" y="0"/>
            <a:chExt cx="6350000" cy="63398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Прямоугольник 6"/>
          <p:cNvSpPr/>
          <p:nvPr/>
        </p:nvSpPr>
        <p:spPr>
          <a:xfrm>
            <a:off x="1371600" y="4457700"/>
            <a:ext cx="112776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-Bold Bold" panose="020B0604020202020204" charset="-52"/>
              </a:rPr>
              <a:t>Создание анонимного форума для студентов(участников клубов),на которых они смогут обмениваться опытом и советами. Кроме того, на данных форумах можно будет анонимно информировать о замеченных случаях коррупции.</a:t>
            </a:r>
          </a:p>
          <a:p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Montserrat Extra-Bold Bold" panose="020B0604020202020204" charset="-52"/>
            </a:endParaRPr>
          </a:p>
          <a:p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Extra-Bold Bold" panose="020B0604020202020204" charset="-52"/>
              </a:rPr>
              <a:t>Установить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-Bold Bold" panose="020B0604020202020204" charset="-52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Extra-Bold Bold" panose="020B0604020202020204" charset="-52"/>
              </a:rPr>
              <a:t>контакт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-Bold Bold" panose="020B0604020202020204" charset="-52"/>
              </a:rPr>
              <a:t> с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Extra-Bold Bold" panose="020B0604020202020204" charset="-52"/>
              </a:rPr>
              <a:t>иностранными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-Bold Bold" panose="020B0604020202020204" charset="-52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Extra-Bold Bold" panose="020B0604020202020204" charset="-52"/>
              </a:rPr>
              <a:t>юридическими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-Bold Bold" panose="020B0604020202020204" charset="-52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Extra-Bold Bold" panose="020B0604020202020204" charset="-52"/>
              </a:rPr>
              <a:t>представителями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-Bold Bold" panose="020B0604020202020204" charset="-52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Extra-Bold Bold" panose="020B0604020202020204" charset="-52"/>
              </a:rPr>
              <a:t>развитых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-Bold Bold" panose="020B0604020202020204" charset="-52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Extra-Bold Bold" panose="020B0604020202020204" charset="-52"/>
              </a:rPr>
              <a:t>государств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-Bold Bold" panose="020B0604020202020204" charset="-52"/>
              </a:rPr>
              <a:t> в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Extra-Bold Bold" panose="020B0604020202020204" charset="-52"/>
              </a:rPr>
              <a:t>целях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-Bold Bold" panose="020B0604020202020204" charset="-52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Extra-Bold Bold" panose="020B0604020202020204" charset="-52"/>
              </a:rPr>
              <a:t>донесения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-Bold Bold" panose="020B0604020202020204" charset="-52"/>
              </a:rPr>
              <a:t> и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Extra-Bold Bold" panose="020B0604020202020204" charset="-52"/>
              </a:rPr>
              <a:t>обмена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-Bold Bold" panose="020B0604020202020204" charset="-52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Extra-Bold Bold" panose="020B0604020202020204" charset="-52"/>
              </a:rPr>
              <a:t>информации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-Bold Bold" panose="020B0604020202020204" charset="-52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Extra-Bold Bold" panose="020B0604020202020204" charset="-52"/>
              </a:rPr>
              <a:t>по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-Bold Bold" panose="020B0604020202020204" charset="-52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Extra-Bold Bold" panose="020B0604020202020204" charset="-52"/>
              </a:rPr>
              <a:t>противодействию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-Bold Bold" panose="020B0604020202020204" charset="-52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Extra-Bold Bold" panose="020B0604020202020204" charset="-52"/>
              </a:rPr>
              <a:t>коррупции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-Bold Bold" panose="020B0604020202020204" charset="-52"/>
              </a:rPr>
              <a:t> в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Extra-Bold Bold" panose="020B0604020202020204" charset="-52"/>
              </a:rPr>
              <a:t>разных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-Bold Bold" panose="020B0604020202020204" charset="-52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Extra-Bold Bold" panose="020B0604020202020204" charset="-52"/>
              </a:rPr>
              <a:t>странах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-Bold Bold" panose="020B0604020202020204" charset="-52"/>
              </a:rPr>
              <a:t>.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Extra-Bold Bold" panose="020B0604020202020204" charset="-52"/>
              </a:rPr>
              <a:t>Данные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-Bold Bold" panose="020B0604020202020204" charset="-52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Extra-Bold Bold" panose="020B0604020202020204" charset="-52"/>
              </a:rPr>
              <a:t>мероприятия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-Bold Bold" panose="020B0604020202020204" charset="-52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Extra-Bold Bold" panose="020B0604020202020204" charset="-52"/>
              </a:rPr>
              <a:t>помогут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-Bold Bold" panose="020B0604020202020204" charset="-52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Extra-Bold Bold" panose="020B0604020202020204" charset="-52"/>
              </a:rPr>
              <a:t>для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-Bold Bold" panose="020B0604020202020204" charset="-52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Extra-Bold Bold" panose="020B0604020202020204" charset="-52"/>
              </a:rPr>
              <a:t>создания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-Bold Bold" panose="020B0604020202020204" charset="-52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Extra-Bold Bold" panose="020B0604020202020204" charset="-52"/>
              </a:rPr>
              <a:t>новых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-Bold Bold" panose="020B0604020202020204" charset="-52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Extra-Bold Bold" panose="020B0604020202020204" charset="-52"/>
              </a:rPr>
              <a:t>систем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-Bold Bold" panose="020B0604020202020204" charset="-52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Extra-Bold Bold" panose="020B0604020202020204" charset="-52"/>
              </a:rPr>
              <a:t>борьбы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-Bold Bold" panose="020B0604020202020204" charset="-52"/>
              </a:rPr>
              <a:t> с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Extra-Bold Bold" panose="020B0604020202020204" charset="-52"/>
              </a:rPr>
              <a:t>коррупцией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-Bold Bold" panose="020B0604020202020204" charset="-52"/>
              </a:rPr>
              <a:t> в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Extra-Bold Bold" panose="020B0604020202020204" charset="-52"/>
              </a:rPr>
              <a:t>нашем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-Bold Bold" panose="020B0604020202020204" charset="-52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ontserrat Extra-Bold Bold" panose="020B0604020202020204" charset="-52"/>
              </a:rPr>
              <a:t>государстве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-Bold Bold" panose="020B0604020202020204" charset="-52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A2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6800" y="3725367"/>
            <a:ext cx="5682282" cy="4142900"/>
          </a:xfrm>
          <a:prstGeom prst="rect">
            <a:avLst/>
          </a:prstGeom>
        </p:spPr>
      </p:pic>
      <p:grpSp>
        <p:nvGrpSpPr>
          <p:cNvPr id="24" name="Group 24"/>
          <p:cNvGrpSpPr/>
          <p:nvPr/>
        </p:nvGrpSpPr>
        <p:grpSpPr>
          <a:xfrm rot="5400000">
            <a:off x="7924600" y="876501"/>
            <a:ext cx="250567" cy="250166"/>
            <a:chOff x="0" y="0"/>
            <a:chExt cx="6350000" cy="633984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6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35200" y="339296"/>
            <a:ext cx="3105558" cy="2096873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3877461" y="2148601"/>
            <a:ext cx="9982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Montserrat Extra-Bold Bold" panose="020B0604020202020204" charset="-52"/>
              </a:rPr>
              <a:t>Чтобы</a:t>
            </a:r>
            <a:r>
              <a:rPr lang="en-US" sz="2000" dirty="0">
                <a:latin typeface="Montserrat Extra-Bold Bold" panose="020B0604020202020204" charset="-52"/>
              </a:rPr>
              <a:t> </a:t>
            </a:r>
            <a:r>
              <a:rPr lang="en-US" sz="2000" dirty="0" err="1">
                <a:latin typeface="Montserrat Extra-Bold Bold" panose="020B0604020202020204" charset="-52"/>
              </a:rPr>
              <a:t>узнать</a:t>
            </a:r>
            <a:r>
              <a:rPr lang="en-US" sz="2000" dirty="0">
                <a:latin typeface="Montserrat Extra-Bold Bold" panose="020B0604020202020204" charset="-52"/>
              </a:rPr>
              <a:t> о </a:t>
            </a:r>
            <a:r>
              <a:rPr lang="ru-RU" sz="2000" dirty="0">
                <a:latin typeface="Montserrat Extra-Bold Bold" panose="020B0604020202020204" charset="-52"/>
              </a:rPr>
              <a:t>качестве уже проведенных нами мероприятий по </a:t>
            </a:r>
            <a:r>
              <a:rPr lang="ru-RU" sz="2000" dirty="0" err="1">
                <a:latin typeface="Montserrat Extra-Bold Bold" panose="020B0604020202020204" charset="-52"/>
              </a:rPr>
              <a:t>антикоррупции</a:t>
            </a:r>
            <a:r>
              <a:rPr lang="en-US" sz="2000" dirty="0">
                <a:latin typeface="Montserrat Extra-Bold Bold" panose="020B0604020202020204" charset="-52"/>
              </a:rPr>
              <a:t>,</a:t>
            </a:r>
            <a:r>
              <a:rPr lang="en-US" sz="2000" dirty="0" err="1">
                <a:latin typeface="Montserrat Extra-Bold Bold" panose="020B0604020202020204" charset="-52"/>
              </a:rPr>
              <a:t>мы</a:t>
            </a:r>
            <a:r>
              <a:rPr lang="en-US" sz="2000" dirty="0">
                <a:latin typeface="Montserrat Extra-Bold Bold" panose="020B0604020202020204" charset="-52"/>
              </a:rPr>
              <a:t> </a:t>
            </a:r>
            <a:r>
              <a:rPr lang="en-US" sz="2000" dirty="0" err="1">
                <a:latin typeface="Montserrat Extra-Bold Bold" panose="020B0604020202020204" charset="-52"/>
              </a:rPr>
              <a:t>решил</a:t>
            </a:r>
            <a:r>
              <a:rPr lang="ru-RU" sz="2000" dirty="0">
                <a:latin typeface="Montserrat Extra-Bold Bold" panose="020B0604020202020204" charset="-52"/>
              </a:rPr>
              <a:t>и осуществить </a:t>
            </a:r>
            <a:r>
              <a:rPr lang="en-US" sz="2000" dirty="0" err="1">
                <a:latin typeface="Montserrat Extra-Bold Bold" panose="020B0604020202020204" charset="-52"/>
              </a:rPr>
              <a:t>социальный</a:t>
            </a:r>
            <a:r>
              <a:rPr lang="en-US" sz="2000" dirty="0">
                <a:latin typeface="Montserrat Extra-Bold Bold" panose="020B0604020202020204" charset="-52"/>
              </a:rPr>
              <a:t> </a:t>
            </a:r>
            <a:r>
              <a:rPr lang="en-US" sz="2000" dirty="0" err="1">
                <a:latin typeface="Montserrat Extra-Bold Bold" panose="020B0604020202020204" charset="-52"/>
              </a:rPr>
              <a:t>опрос</a:t>
            </a:r>
            <a:r>
              <a:rPr lang="en-US" sz="2000" dirty="0">
                <a:latin typeface="Montserrat Extra-Bold Bold" panose="020B0604020202020204" charset="-52"/>
              </a:rPr>
              <a:t> </a:t>
            </a:r>
            <a:r>
              <a:rPr lang="en-US" sz="2000" dirty="0" err="1">
                <a:latin typeface="Montserrat Extra-Bold Bold" panose="020B0604020202020204" charset="-52"/>
              </a:rPr>
              <a:t>студентов</a:t>
            </a:r>
            <a:r>
              <a:rPr lang="ru-RU" sz="2000" dirty="0">
                <a:latin typeface="Montserrat Extra-Bold Bold" panose="020B0604020202020204" charset="-52"/>
              </a:rPr>
              <a:t> АИК</a:t>
            </a:r>
            <a:r>
              <a:rPr lang="en-US" sz="2000" dirty="0">
                <a:latin typeface="Montserrat Extra-Bold Bold" panose="020B0604020202020204" charset="-52"/>
              </a:rPr>
              <a:t> в </a:t>
            </a:r>
            <a:r>
              <a:rPr lang="en-US" sz="2000" dirty="0" err="1">
                <a:latin typeface="Montserrat Extra-Bold Bold" panose="020B0604020202020204" charset="-52"/>
              </a:rPr>
              <a:t>нашей</a:t>
            </a:r>
            <a:r>
              <a:rPr lang="en-US" sz="2000" dirty="0">
                <a:latin typeface="Montserrat Extra-Bold Bold" panose="020B0604020202020204" charset="-52"/>
              </a:rPr>
              <a:t> </a:t>
            </a:r>
            <a:r>
              <a:rPr lang="en-US" sz="2000" dirty="0" err="1">
                <a:latin typeface="Montserrat Extra-Bold Bold" panose="020B0604020202020204" charset="-52"/>
              </a:rPr>
              <a:t>странице</a:t>
            </a:r>
            <a:r>
              <a:rPr lang="en-US" sz="2000" dirty="0">
                <a:latin typeface="Montserrat Extra-Bold Bold" panose="020B0604020202020204" charset="-52"/>
              </a:rPr>
              <a:t> </a:t>
            </a:r>
            <a:r>
              <a:rPr lang="en-US" sz="2000" dirty="0" err="1">
                <a:latin typeface="Montserrat Extra-Bold Bold" panose="020B0604020202020204" charset="-52"/>
              </a:rPr>
              <a:t>Инстаграм</a:t>
            </a:r>
            <a:r>
              <a:rPr lang="en-US" sz="2000" dirty="0">
                <a:latin typeface="Montserrat Extra-Bold Bold" panose="020B0604020202020204" charset="-52"/>
              </a:rPr>
              <a:t>.</a:t>
            </a:r>
          </a:p>
        </p:txBody>
      </p:sp>
      <p:grpSp>
        <p:nvGrpSpPr>
          <p:cNvPr id="28" name="Google Shape;301;p31"/>
          <p:cNvGrpSpPr/>
          <p:nvPr/>
        </p:nvGrpSpPr>
        <p:grpSpPr>
          <a:xfrm>
            <a:off x="9827424" y="3430277"/>
            <a:ext cx="6400800" cy="6574454"/>
            <a:chOff x="2547150" y="238125"/>
            <a:chExt cx="2525675" cy="5238750"/>
          </a:xfrm>
        </p:grpSpPr>
        <p:sp>
          <p:nvSpPr>
            <p:cNvPr id="29" name="Google Shape;302;p31"/>
            <p:cNvSpPr/>
            <p:nvPr/>
          </p:nvSpPr>
          <p:spPr>
            <a:xfrm>
              <a:off x="2547150" y="238125"/>
              <a:ext cx="2525675" cy="5238750"/>
            </a:xfrm>
            <a:custGeom>
              <a:avLst/>
              <a:gdLst/>
              <a:ahLst/>
              <a:cxnLst/>
              <a:rect l="l" t="t" r="r" b="b"/>
              <a:pathLst>
                <a:path w="101027" h="209550" extrusionOk="0">
                  <a:moveTo>
                    <a:pt x="98629" y="18886"/>
                  </a:moveTo>
                  <a:lnTo>
                    <a:pt x="98629" y="190364"/>
                  </a:lnTo>
                  <a:lnTo>
                    <a:pt x="2398" y="190364"/>
                  </a:lnTo>
                  <a:lnTo>
                    <a:pt x="2398" y="18886"/>
                  </a:lnTo>
                  <a:close/>
                  <a:moveTo>
                    <a:pt x="10343" y="0"/>
                  </a:moveTo>
                  <a:lnTo>
                    <a:pt x="9293" y="75"/>
                  </a:lnTo>
                  <a:lnTo>
                    <a:pt x="8244" y="225"/>
                  </a:lnTo>
                  <a:lnTo>
                    <a:pt x="7270" y="450"/>
                  </a:lnTo>
                  <a:lnTo>
                    <a:pt x="6295" y="824"/>
                  </a:lnTo>
                  <a:lnTo>
                    <a:pt x="5396" y="1274"/>
                  </a:lnTo>
                  <a:lnTo>
                    <a:pt x="4572" y="1799"/>
                  </a:lnTo>
                  <a:lnTo>
                    <a:pt x="3747" y="2398"/>
                  </a:lnTo>
                  <a:lnTo>
                    <a:pt x="2998" y="3073"/>
                  </a:lnTo>
                  <a:lnTo>
                    <a:pt x="2323" y="3747"/>
                  </a:lnTo>
                  <a:lnTo>
                    <a:pt x="1724" y="4572"/>
                  </a:lnTo>
                  <a:lnTo>
                    <a:pt x="1199" y="5396"/>
                  </a:lnTo>
                  <a:lnTo>
                    <a:pt x="824" y="6370"/>
                  </a:lnTo>
                  <a:lnTo>
                    <a:pt x="450" y="7270"/>
                  </a:lnTo>
                  <a:lnTo>
                    <a:pt x="225" y="8319"/>
                  </a:lnTo>
                  <a:lnTo>
                    <a:pt x="0" y="9293"/>
                  </a:lnTo>
                  <a:lnTo>
                    <a:pt x="0" y="10343"/>
                  </a:lnTo>
                  <a:lnTo>
                    <a:pt x="0" y="199207"/>
                  </a:lnTo>
                  <a:lnTo>
                    <a:pt x="0" y="200257"/>
                  </a:lnTo>
                  <a:lnTo>
                    <a:pt x="225" y="201231"/>
                  </a:lnTo>
                  <a:lnTo>
                    <a:pt x="450" y="202280"/>
                  </a:lnTo>
                  <a:lnTo>
                    <a:pt x="824" y="203180"/>
                  </a:lnTo>
                  <a:lnTo>
                    <a:pt x="1199" y="204154"/>
                  </a:lnTo>
                  <a:lnTo>
                    <a:pt x="1724" y="204978"/>
                  </a:lnTo>
                  <a:lnTo>
                    <a:pt x="2323" y="205803"/>
                  </a:lnTo>
                  <a:lnTo>
                    <a:pt x="2998" y="206477"/>
                  </a:lnTo>
                  <a:lnTo>
                    <a:pt x="3747" y="207152"/>
                  </a:lnTo>
                  <a:lnTo>
                    <a:pt x="4572" y="207751"/>
                  </a:lnTo>
                  <a:lnTo>
                    <a:pt x="5396" y="208276"/>
                  </a:lnTo>
                  <a:lnTo>
                    <a:pt x="6295" y="208726"/>
                  </a:lnTo>
                  <a:lnTo>
                    <a:pt x="7270" y="209100"/>
                  </a:lnTo>
                  <a:lnTo>
                    <a:pt x="8244" y="209325"/>
                  </a:lnTo>
                  <a:lnTo>
                    <a:pt x="9293" y="209475"/>
                  </a:lnTo>
                  <a:lnTo>
                    <a:pt x="10343" y="209550"/>
                  </a:lnTo>
                  <a:lnTo>
                    <a:pt x="90610" y="209550"/>
                  </a:lnTo>
                  <a:lnTo>
                    <a:pt x="91659" y="209475"/>
                  </a:lnTo>
                  <a:lnTo>
                    <a:pt x="92708" y="209325"/>
                  </a:lnTo>
                  <a:lnTo>
                    <a:pt x="93682" y="209100"/>
                  </a:lnTo>
                  <a:lnTo>
                    <a:pt x="94657" y="208726"/>
                  </a:lnTo>
                  <a:lnTo>
                    <a:pt x="95556" y="208276"/>
                  </a:lnTo>
                  <a:lnTo>
                    <a:pt x="96455" y="207751"/>
                  </a:lnTo>
                  <a:lnTo>
                    <a:pt x="97205" y="207152"/>
                  </a:lnTo>
                  <a:lnTo>
                    <a:pt x="97954" y="206477"/>
                  </a:lnTo>
                  <a:lnTo>
                    <a:pt x="98629" y="205803"/>
                  </a:lnTo>
                  <a:lnTo>
                    <a:pt x="99228" y="204978"/>
                  </a:lnTo>
                  <a:lnTo>
                    <a:pt x="99753" y="204154"/>
                  </a:lnTo>
                  <a:lnTo>
                    <a:pt x="100203" y="203180"/>
                  </a:lnTo>
                  <a:lnTo>
                    <a:pt x="100577" y="202280"/>
                  </a:lnTo>
                  <a:lnTo>
                    <a:pt x="100802" y="201231"/>
                  </a:lnTo>
                  <a:lnTo>
                    <a:pt x="100952" y="200257"/>
                  </a:lnTo>
                  <a:lnTo>
                    <a:pt x="101027" y="199207"/>
                  </a:lnTo>
                  <a:lnTo>
                    <a:pt x="101027" y="10343"/>
                  </a:lnTo>
                  <a:lnTo>
                    <a:pt x="100952" y="9293"/>
                  </a:lnTo>
                  <a:lnTo>
                    <a:pt x="100802" y="8319"/>
                  </a:lnTo>
                  <a:lnTo>
                    <a:pt x="100577" y="7270"/>
                  </a:lnTo>
                  <a:lnTo>
                    <a:pt x="100203" y="6370"/>
                  </a:lnTo>
                  <a:lnTo>
                    <a:pt x="99753" y="5396"/>
                  </a:lnTo>
                  <a:lnTo>
                    <a:pt x="99228" y="4572"/>
                  </a:lnTo>
                  <a:lnTo>
                    <a:pt x="98629" y="3747"/>
                  </a:lnTo>
                  <a:lnTo>
                    <a:pt x="97954" y="3073"/>
                  </a:lnTo>
                  <a:lnTo>
                    <a:pt x="97205" y="2398"/>
                  </a:lnTo>
                  <a:lnTo>
                    <a:pt x="96455" y="1799"/>
                  </a:lnTo>
                  <a:lnTo>
                    <a:pt x="95556" y="1274"/>
                  </a:lnTo>
                  <a:lnTo>
                    <a:pt x="94657" y="824"/>
                  </a:lnTo>
                  <a:lnTo>
                    <a:pt x="93682" y="450"/>
                  </a:lnTo>
                  <a:lnTo>
                    <a:pt x="92708" y="225"/>
                  </a:lnTo>
                  <a:lnTo>
                    <a:pt x="91659" y="75"/>
                  </a:lnTo>
                  <a:lnTo>
                    <a:pt x="906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303;p31"/>
            <p:cNvSpPr/>
            <p:nvPr/>
          </p:nvSpPr>
          <p:spPr>
            <a:xfrm>
              <a:off x="3557025" y="5147100"/>
              <a:ext cx="504050" cy="179900"/>
            </a:xfrm>
            <a:custGeom>
              <a:avLst/>
              <a:gdLst/>
              <a:ahLst/>
              <a:cxnLst/>
              <a:rect l="l" t="t" r="r" b="b"/>
              <a:pathLst>
                <a:path w="20162" h="7196" extrusionOk="0">
                  <a:moveTo>
                    <a:pt x="3598" y="0"/>
                  </a:moveTo>
                  <a:lnTo>
                    <a:pt x="2849" y="75"/>
                  </a:lnTo>
                  <a:lnTo>
                    <a:pt x="2174" y="300"/>
                  </a:lnTo>
                  <a:lnTo>
                    <a:pt x="1575" y="600"/>
                  </a:lnTo>
                  <a:lnTo>
                    <a:pt x="1050" y="1050"/>
                  </a:lnTo>
                  <a:lnTo>
                    <a:pt x="600" y="1574"/>
                  </a:lnTo>
                  <a:lnTo>
                    <a:pt x="301" y="2174"/>
                  </a:lnTo>
                  <a:lnTo>
                    <a:pt x="76" y="2848"/>
                  </a:lnTo>
                  <a:lnTo>
                    <a:pt x="1" y="3598"/>
                  </a:lnTo>
                  <a:lnTo>
                    <a:pt x="76" y="4347"/>
                  </a:lnTo>
                  <a:lnTo>
                    <a:pt x="301" y="5022"/>
                  </a:lnTo>
                  <a:lnTo>
                    <a:pt x="600" y="5621"/>
                  </a:lnTo>
                  <a:lnTo>
                    <a:pt x="1050" y="6146"/>
                  </a:lnTo>
                  <a:lnTo>
                    <a:pt x="1575" y="6596"/>
                  </a:lnTo>
                  <a:lnTo>
                    <a:pt x="2174" y="6896"/>
                  </a:lnTo>
                  <a:lnTo>
                    <a:pt x="2849" y="7120"/>
                  </a:lnTo>
                  <a:lnTo>
                    <a:pt x="3598" y="7195"/>
                  </a:lnTo>
                  <a:lnTo>
                    <a:pt x="16639" y="7195"/>
                  </a:lnTo>
                  <a:lnTo>
                    <a:pt x="17313" y="7120"/>
                  </a:lnTo>
                  <a:lnTo>
                    <a:pt x="17988" y="6896"/>
                  </a:lnTo>
                  <a:lnTo>
                    <a:pt x="18587" y="6596"/>
                  </a:lnTo>
                  <a:lnTo>
                    <a:pt x="19112" y="6146"/>
                  </a:lnTo>
                  <a:lnTo>
                    <a:pt x="19562" y="5621"/>
                  </a:lnTo>
                  <a:lnTo>
                    <a:pt x="19861" y="5022"/>
                  </a:lnTo>
                  <a:lnTo>
                    <a:pt x="20086" y="4347"/>
                  </a:lnTo>
                  <a:lnTo>
                    <a:pt x="20161" y="3598"/>
                  </a:lnTo>
                  <a:lnTo>
                    <a:pt x="20086" y="2848"/>
                  </a:lnTo>
                  <a:lnTo>
                    <a:pt x="19861" y="2174"/>
                  </a:lnTo>
                  <a:lnTo>
                    <a:pt x="19562" y="1574"/>
                  </a:lnTo>
                  <a:lnTo>
                    <a:pt x="19112" y="1050"/>
                  </a:lnTo>
                  <a:lnTo>
                    <a:pt x="18587" y="600"/>
                  </a:lnTo>
                  <a:lnTo>
                    <a:pt x="17988" y="300"/>
                  </a:lnTo>
                  <a:lnTo>
                    <a:pt x="17313" y="75"/>
                  </a:lnTo>
                  <a:lnTo>
                    <a:pt x="16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304;p31"/>
            <p:cNvSpPr/>
            <p:nvPr/>
          </p:nvSpPr>
          <p:spPr>
            <a:xfrm>
              <a:off x="3008050" y="423600"/>
              <a:ext cx="99325" cy="99325"/>
            </a:xfrm>
            <a:custGeom>
              <a:avLst/>
              <a:gdLst/>
              <a:ahLst/>
              <a:cxnLst/>
              <a:rect l="l" t="t" r="r" b="b"/>
              <a:pathLst>
                <a:path w="3973" h="3973" extrusionOk="0">
                  <a:moveTo>
                    <a:pt x="2024" y="1"/>
                  </a:moveTo>
                  <a:lnTo>
                    <a:pt x="1575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1" y="1200"/>
                  </a:lnTo>
                  <a:lnTo>
                    <a:pt x="76" y="1575"/>
                  </a:lnTo>
                  <a:lnTo>
                    <a:pt x="1" y="2024"/>
                  </a:lnTo>
                  <a:lnTo>
                    <a:pt x="76" y="2399"/>
                  </a:lnTo>
                  <a:lnTo>
                    <a:pt x="151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5" y="3973"/>
                  </a:lnTo>
                  <a:lnTo>
                    <a:pt x="2399" y="3973"/>
                  </a:lnTo>
                  <a:lnTo>
                    <a:pt x="2774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4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" name="Google Shape;305;p31"/>
            <p:cNvSpPr/>
            <p:nvPr/>
          </p:nvSpPr>
          <p:spPr>
            <a:xfrm>
              <a:off x="3566400" y="434850"/>
              <a:ext cx="487175" cy="76850"/>
            </a:xfrm>
            <a:custGeom>
              <a:avLst/>
              <a:gdLst/>
              <a:ahLst/>
              <a:cxnLst/>
              <a:rect l="l" t="t" r="r" b="b"/>
              <a:pathLst>
                <a:path w="19487" h="3074" extrusionOk="0">
                  <a:moveTo>
                    <a:pt x="1275" y="0"/>
                  </a:moveTo>
                  <a:lnTo>
                    <a:pt x="1050" y="75"/>
                  </a:lnTo>
                  <a:lnTo>
                    <a:pt x="750" y="150"/>
                  </a:lnTo>
                  <a:lnTo>
                    <a:pt x="525" y="300"/>
                  </a:lnTo>
                  <a:lnTo>
                    <a:pt x="375" y="450"/>
                  </a:lnTo>
                  <a:lnTo>
                    <a:pt x="225" y="675"/>
                  </a:lnTo>
                  <a:lnTo>
                    <a:pt x="75" y="975"/>
                  </a:lnTo>
                  <a:lnTo>
                    <a:pt x="1" y="1274"/>
                  </a:lnTo>
                  <a:lnTo>
                    <a:pt x="1" y="1574"/>
                  </a:lnTo>
                  <a:lnTo>
                    <a:pt x="1" y="1874"/>
                  </a:lnTo>
                  <a:lnTo>
                    <a:pt x="75" y="2174"/>
                  </a:lnTo>
                  <a:lnTo>
                    <a:pt x="225" y="2399"/>
                  </a:lnTo>
                  <a:lnTo>
                    <a:pt x="375" y="2623"/>
                  </a:lnTo>
                  <a:lnTo>
                    <a:pt x="525" y="2773"/>
                  </a:lnTo>
                  <a:lnTo>
                    <a:pt x="750" y="2923"/>
                  </a:lnTo>
                  <a:lnTo>
                    <a:pt x="1050" y="2998"/>
                  </a:lnTo>
                  <a:lnTo>
                    <a:pt x="1275" y="3073"/>
                  </a:lnTo>
                  <a:lnTo>
                    <a:pt x="18137" y="3073"/>
                  </a:lnTo>
                  <a:lnTo>
                    <a:pt x="18437" y="2998"/>
                  </a:lnTo>
                  <a:lnTo>
                    <a:pt x="18662" y="2923"/>
                  </a:lnTo>
                  <a:lnTo>
                    <a:pt x="18887" y="2773"/>
                  </a:lnTo>
                  <a:lnTo>
                    <a:pt x="19112" y="2623"/>
                  </a:lnTo>
                  <a:lnTo>
                    <a:pt x="19262" y="2399"/>
                  </a:lnTo>
                  <a:lnTo>
                    <a:pt x="19337" y="2174"/>
                  </a:lnTo>
                  <a:lnTo>
                    <a:pt x="19412" y="1874"/>
                  </a:lnTo>
                  <a:lnTo>
                    <a:pt x="19486" y="1574"/>
                  </a:lnTo>
                  <a:lnTo>
                    <a:pt x="19412" y="1274"/>
                  </a:lnTo>
                  <a:lnTo>
                    <a:pt x="19337" y="975"/>
                  </a:lnTo>
                  <a:lnTo>
                    <a:pt x="19262" y="675"/>
                  </a:lnTo>
                  <a:lnTo>
                    <a:pt x="19112" y="450"/>
                  </a:lnTo>
                  <a:lnTo>
                    <a:pt x="18887" y="300"/>
                  </a:lnTo>
                  <a:lnTo>
                    <a:pt x="18662" y="150"/>
                  </a:lnTo>
                  <a:lnTo>
                    <a:pt x="18437" y="75"/>
                  </a:lnTo>
                  <a:lnTo>
                    <a:pt x="181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348" y="4046279"/>
            <a:ext cx="6172200" cy="5406928"/>
          </a:xfrm>
          <a:prstGeom prst="rect">
            <a:avLst/>
          </a:prstGeom>
        </p:spPr>
      </p:pic>
      <p:sp>
        <p:nvSpPr>
          <p:cNvPr id="15" name="TextBox 2"/>
          <p:cNvSpPr txBox="1"/>
          <p:nvPr/>
        </p:nvSpPr>
        <p:spPr>
          <a:xfrm>
            <a:off x="4168912" y="779359"/>
            <a:ext cx="8248121" cy="1122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9220"/>
              </a:lnSpc>
              <a:spcBef>
                <a:spcPct val="0"/>
              </a:spcBef>
            </a:pPr>
            <a:r>
              <a:rPr lang="ru-RU" sz="7496" u="none" dirty="0">
                <a:solidFill>
                  <a:srgbClr val="214B7D"/>
                </a:solidFill>
                <a:latin typeface="Montserrat Extra-Bold"/>
              </a:rPr>
              <a:t>Вывод…</a:t>
            </a:r>
            <a:endParaRPr lang="en-US" sz="7496" u="none" dirty="0">
              <a:solidFill>
                <a:srgbClr val="214B7D"/>
              </a:solidFill>
              <a:latin typeface="Montserrat Extra-Bol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4B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19999"/>
            </a:blip>
            <a:srcRect t="3987" b="3987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23" name="Group 23"/>
          <p:cNvGrpSpPr/>
          <p:nvPr/>
        </p:nvGrpSpPr>
        <p:grpSpPr>
          <a:xfrm>
            <a:off x="196641" y="800100"/>
            <a:ext cx="1546464" cy="1502145"/>
            <a:chOff x="0" y="0"/>
            <a:chExt cx="4114800" cy="4114800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4114800" cy="4114800"/>
              <a:chOff x="0" y="0"/>
              <a:chExt cx="812800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C8DCF4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470"/>
                  </a:lnSpc>
                </a:pPr>
                <a:endParaRPr/>
              </a:p>
            </p:txBody>
          </p:sp>
        </p:grpSp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890151" y="1064685"/>
              <a:ext cx="2273227" cy="1917777"/>
            </a:xfrm>
            <a:prstGeom prst="rect">
              <a:avLst/>
            </a:prstGeom>
          </p:spPr>
        </p:pic>
      </p:grpSp>
      <p:sp>
        <p:nvSpPr>
          <p:cNvPr id="32" name="TextBox 32"/>
          <p:cNvSpPr txBox="1"/>
          <p:nvPr/>
        </p:nvSpPr>
        <p:spPr>
          <a:xfrm>
            <a:off x="1949878" y="8055259"/>
            <a:ext cx="3132053" cy="60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9"/>
              </a:lnSpc>
            </a:pPr>
            <a:r>
              <a:rPr lang="en-US" sz="1899">
                <a:solidFill>
                  <a:srgbClr val="214B7D"/>
                </a:solidFill>
                <a:latin typeface="Montserrat Classic"/>
              </a:rPr>
              <a:t>Briefly elaborate on</a:t>
            </a:r>
          </a:p>
          <a:p>
            <a:pPr marL="0" lvl="0" indent="0" algn="ctr">
              <a:lnSpc>
                <a:spcPts val="2469"/>
              </a:lnSpc>
            </a:pPr>
            <a:r>
              <a:rPr lang="en-US" sz="1899">
                <a:solidFill>
                  <a:srgbClr val="214B7D"/>
                </a:solidFill>
                <a:latin typeface="Montserrat Classic"/>
              </a:rPr>
              <a:t>what you want to discuss.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577973" y="8055259"/>
            <a:ext cx="3132053" cy="60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9"/>
              </a:lnSpc>
            </a:pPr>
            <a:r>
              <a:rPr lang="en-US" sz="1899">
                <a:solidFill>
                  <a:srgbClr val="214B7D"/>
                </a:solidFill>
                <a:latin typeface="Montserrat Classic"/>
              </a:rPr>
              <a:t>Briefly elaborate on</a:t>
            </a:r>
          </a:p>
          <a:p>
            <a:pPr marL="0" lvl="0" indent="0" algn="ctr">
              <a:lnSpc>
                <a:spcPts val="2469"/>
              </a:lnSpc>
            </a:pPr>
            <a:r>
              <a:rPr lang="en-US" sz="1899">
                <a:solidFill>
                  <a:srgbClr val="214B7D"/>
                </a:solidFill>
                <a:latin typeface="Montserrat Classic"/>
              </a:rPr>
              <a:t>what you want to discuss.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3206069" y="8055259"/>
            <a:ext cx="3132053" cy="60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69"/>
              </a:lnSpc>
              <a:spcBef>
                <a:spcPct val="0"/>
              </a:spcBef>
            </a:pPr>
            <a:r>
              <a:rPr lang="en-US" sz="1899" u="none">
                <a:solidFill>
                  <a:srgbClr val="214B7D"/>
                </a:solidFill>
                <a:latin typeface="Montserrat Classic"/>
              </a:rPr>
              <a:t>Briefly elaborate on</a:t>
            </a:r>
          </a:p>
          <a:p>
            <a:pPr marL="0" lvl="0" indent="0" algn="ctr">
              <a:lnSpc>
                <a:spcPts val="2469"/>
              </a:lnSpc>
              <a:spcBef>
                <a:spcPct val="0"/>
              </a:spcBef>
            </a:pPr>
            <a:r>
              <a:rPr lang="en-US" sz="1899" u="none">
                <a:solidFill>
                  <a:srgbClr val="214B7D"/>
                </a:solidFill>
                <a:latin typeface="Montserrat Classic"/>
              </a:rPr>
              <a:t>what you want to discuss.</a:t>
            </a:r>
          </a:p>
        </p:txBody>
      </p:sp>
      <p:grpSp>
        <p:nvGrpSpPr>
          <p:cNvPr id="35" name="Group 35"/>
          <p:cNvGrpSpPr/>
          <p:nvPr/>
        </p:nvGrpSpPr>
        <p:grpSpPr>
          <a:xfrm rot="5400000">
            <a:off x="381714" y="381200"/>
            <a:ext cx="250567" cy="250166"/>
            <a:chOff x="0" y="0"/>
            <a:chExt cx="6350000" cy="633984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C8DCF4"/>
            </a:solidFill>
          </p:spPr>
        </p:sp>
      </p:grpSp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8" b="2963"/>
          <a:stretch/>
        </p:blipFill>
        <p:spPr>
          <a:xfrm>
            <a:off x="1743105" y="571500"/>
            <a:ext cx="4629150" cy="9144000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041" y="1028700"/>
            <a:ext cx="4629150" cy="8229600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437" y="1028700"/>
            <a:ext cx="4590685" cy="816121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4B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19999"/>
            </a:blip>
            <a:srcRect t="3987" b="3987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23" name="Group 23"/>
          <p:cNvGrpSpPr/>
          <p:nvPr/>
        </p:nvGrpSpPr>
        <p:grpSpPr>
          <a:xfrm>
            <a:off x="196641" y="800100"/>
            <a:ext cx="1546464" cy="1502145"/>
            <a:chOff x="0" y="0"/>
            <a:chExt cx="4114800" cy="4114800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4114800" cy="4114800"/>
              <a:chOff x="0" y="0"/>
              <a:chExt cx="812800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C8DCF4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47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890151" y="1064685"/>
              <a:ext cx="2273227" cy="1917777"/>
            </a:xfrm>
            <a:prstGeom prst="rect">
              <a:avLst/>
            </a:prstGeom>
          </p:spPr>
        </p:pic>
      </p:grpSp>
      <p:sp>
        <p:nvSpPr>
          <p:cNvPr id="32" name="TextBox 32"/>
          <p:cNvSpPr txBox="1"/>
          <p:nvPr/>
        </p:nvSpPr>
        <p:spPr>
          <a:xfrm>
            <a:off x="1949878" y="8055259"/>
            <a:ext cx="3132053" cy="60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6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9" b="0" i="0" u="none" strike="noStrike" kern="1200" cap="none" spc="0" normalizeH="0" baseline="0" noProof="0">
                <a:ln>
                  <a:noFill/>
                </a:ln>
                <a:solidFill>
                  <a:srgbClr val="214B7D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Briefly elaborate on</a:t>
            </a:r>
          </a:p>
          <a:p>
            <a:pPr marL="0" marR="0" lvl="0" indent="0" algn="ctr" defTabSz="914400" rtl="0" eaLnBrk="1" fontAlgn="auto" latinLnBrk="0" hangingPunct="1">
              <a:lnSpc>
                <a:spcPts val="246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9" b="0" i="0" u="none" strike="noStrike" kern="1200" cap="none" spc="0" normalizeH="0" baseline="0" noProof="0">
                <a:ln>
                  <a:noFill/>
                </a:ln>
                <a:solidFill>
                  <a:srgbClr val="214B7D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what you want to discuss.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577973" y="8055259"/>
            <a:ext cx="3132053" cy="60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6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9" b="0" i="0" u="none" strike="noStrike" kern="1200" cap="none" spc="0" normalizeH="0" baseline="0" noProof="0">
                <a:ln>
                  <a:noFill/>
                </a:ln>
                <a:solidFill>
                  <a:srgbClr val="214B7D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Briefly elaborate on</a:t>
            </a:r>
          </a:p>
          <a:p>
            <a:pPr marL="0" marR="0" lvl="0" indent="0" algn="ctr" defTabSz="914400" rtl="0" eaLnBrk="1" fontAlgn="auto" latinLnBrk="0" hangingPunct="1">
              <a:lnSpc>
                <a:spcPts val="246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9" b="0" i="0" u="none" strike="noStrike" kern="1200" cap="none" spc="0" normalizeH="0" baseline="0" noProof="0">
                <a:ln>
                  <a:noFill/>
                </a:ln>
                <a:solidFill>
                  <a:srgbClr val="214B7D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what you want to discuss.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3206069" y="8055259"/>
            <a:ext cx="3132053" cy="60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6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9" b="0" i="0" u="none" strike="noStrike" kern="1200" cap="none" spc="0" normalizeH="0" baseline="0" noProof="0">
                <a:ln>
                  <a:noFill/>
                </a:ln>
                <a:solidFill>
                  <a:srgbClr val="214B7D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Briefly elaborate on</a:t>
            </a:r>
          </a:p>
          <a:p>
            <a:pPr marL="0" marR="0" lvl="0" indent="0" algn="ctr" defTabSz="914400" rtl="0" eaLnBrk="1" fontAlgn="auto" latinLnBrk="0" hangingPunct="1">
              <a:lnSpc>
                <a:spcPts val="246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9" b="0" i="0" u="none" strike="noStrike" kern="1200" cap="none" spc="0" normalizeH="0" baseline="0" noProof="0">
                <a:ln>
                  <a:noFill/>
                </a:ln>
                <a:solidFill>
                  <a:srgbClr val="214B7D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what you want to discuss.</a:t>
            </a:r>
          </a:p>
        </p:txBody>
      </p:sp>
      <p:grpSp>
        <p:nvGrpSpPr>
          <p:cNvPr id="35" name="Group 35"/>
          <p:cNvGrpSpPr/>
          <p:nvPr/>
        </p:nvGrpSpPr>
        <p:grpSpPr>
          <a:xfrm rot="5400000">
            <a:off x="381714" y="381200"/>
            <a:ext cx="250567" cy="250166"/>
            <a:chOff x="0" y="0"/>
            <a:chExt cx="6350000" cy="633984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C8DCF4"/>
            </a:solidFill>
          </p:spPr>
        </p:sp>
      </p:grpSp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" t="7500" r="-464" b="4165"/>
          <a:stretch/>
        </p:blipFill>
        <p:spPr>
          <a:xfrm>
            <a:off x="465262" y="1012566"/>
            <a:ext cx="4114800" cy="8077200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398" y="1284616"/>
            <a:ext cx="4435601" cy="7885513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0734" y="1284615"/>
            <a:ext cx="4590684" cy="78855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191" y="1299908"/>
            <a:ext cx="4279288" cy="787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04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423828" y="878119"/>
            <a:ext cx="15440345" cy="855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64"/>
              </a:lnSpc>
              <a:spcBef>
                <a:spcPct val="0"/>
              </a:spcBef>
            </a:pPr>
            <a:r>
              <a:rPr lang="ru-RU" sz="5499" u="none" dirty="0">
                <a:solidFill>
                  <a:srgbClr val="214B7D"/>
                </a:solidFill>
                <a:latin typeface="Montserrat Extra-Bold"/>
              </a:rPr>
              <a:t>Содержание проекта</a:t>
            </a:r>
            <a:endParaRPr lang="en-US" sz="5499" u="none" dirty="0">
              <a:solidFill>
                <a:srgbClr val="214B7D"/>
              </a:solidFill>
              <a:latin typeface="Montserrat Extra-Bold"/>
            </a:endParaRPr>
          </a:p>
        </p:txBody>
      </p:sp>
      <p:grpSp>
        <p:nvGrpSpPr>
          <p:cNvPr id="5" name="Group 5"/>
          <p:cNvGrpSpPr/>
          <p:nvPr/>
        </p:nvGrpSpPr>
        <p:grpSpPr>
          <a:xfrm rot="5400000">
            <a:off x="381714" y="381200"/>
            <a:ext cx="250567" cy="250166"/>
            <a:chOff x="0" y="0"/>
            <a:chExt cx="6350000" cy="63398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51749D"/>
            </a:solidFill>
          </p:spPr>
        </p:sp>
      </p:grpSp>
      <p:sp>
        <p:nvSpPr>
          <p:cNvPr id="9" name="TextBox 7"/>
          <p:cNvSpPr txBox="1"/>
          <p:nvPr/>
        </p:nvSpPr>
        <p:spPr>
          <a:xfrm>
            <a:off x="10527535" y="2597245"/>
            <a:ext cx="6541265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lnSpc>
                <a:spcPts val="2800"/>
              </a:lnSpc>
              <a:spcBef>
                <a:spcPct val="0"/>
              </a:spcBef>
            </a:pPr>
            <a:r>
              <a:rPr lang="ru-RU" sz="3600" dirty="0">
                <a:solidFill>
                  <a:srgbClr val="214B7D"/>
                </a:solidFill>
                <a:latin typeface="Montserrat Extra-Bold Bold" panose="020B0604020202020204" charset="-52"/>
              </a:rPr>
              <a:t>Введение</a:t>
            </a:r>
          </a:p>
          <a:p>
            <a:pPr marL="0" lvl="1">
              <a:lnSpc>
                <a:spcPts val="2800"/>
              </a:lnSpc>
              <a:spcBef>
                <a:spcPct val="0"/>
              </a:spcBef>
            </a:pPr>
            <a:endParaRPr lang="ru-RU" sz="3600" dirty="0">
              <a:solidFill>
                <a:srgbClr val="214B7D"/>
              </a:solidFill>
              <a:latin typeface="Montserrat Extra-Bold Bold" panose="020B0604020202020204" charset="-52"/>
            </a:endParaRPr>
          </a:p>
          <a:p>
            <a:pPr marL="0" lvl="1">
              <a:lnSpc>
                <a:spcPts val="2800"/>
              </a:lnSpc>
              <a:spcBef>
                <a:spcPct val="0"/>
              </a:spcBef>
            </a:pPr>
            <a:r>
              <a:rPr lang="ru-RU" sz="3600" dirty="0">
                <a:solidFill>
                  <a:srgbClr val="214B7D"/>
                </a:solidFill>
                <a:latin typeface="Montserrat Extra-Bold Bold" panose="020B0604020202020204" charset="-52"/>
              </a:rPr>
              <a:t>Предыстория</a:t>
            </a:r>
          </a:p>
          <a:p>
            <a:pPr marL="0" lvl="1">
              <a:lnSpc>
                <a:spcPts val="2800"/>
              </a:lnSpc>
              <a:spcBef>
                <a:spcPct val="0"/>
              </a:spcBef>
            </a:pPr>
            <a:endParaRPr lang="ru-RU" sz="3600" dirty="0">
              <a:solidFill>
                <a:srgbClr val="214B7D"/>
              </a:solidFill>
              <a:latin typeface="Montserrat Extra-Bold Bold" panose="020B0604020202020204" charset="-52"/>
            </a:endParaRPr>
          </a:p>
          <a:p>
            <a:pPr marL="0" lvl="1">
              <a:lnSpc>
                <a:spcPts val="2800"/>
              </a:lnSpc>
              <a:spcBef>
                <a:spcPct val="0"/>
              </a:spcBef>
            </a:pPr>
            <a:r>
              <a:rPr lang="ru-RU" sz="3600" dirty="0">
                <a:solidFill>
                  <a:srgbClr val="214B7D"/>
                </a:solidFill>
                <a:latin typeface="Montserrat Extra-Bold Bold" panose="020B0604020202020204" charset="-52"/>
              </a:rPr>
              <a:t>Идея проекта</a:t>
            </a:r>
          </a:p>
          <a:p>
            <a:pPr marL="0" lvl="1">
              <a:lnSpc>
                <a:spcPts val="2800"/>
              </a:lnSpc>
              <a:spcBef>
                <a:spcPct val="0"/>
              </a:spcBef>
            </a:pPr>
            <a:endParaRPr lang="ru-RU" sz="3600" dirty="0">
              <a:solidFill>
                <a:srgbClr val="214B7D"/>
              </a:solidFill>
              <a:latin typeface="Montserrat Extra-Bold Bold" panose="020B0604020202020204" charset="-52"/>
            </a:endParaRPr>
          </a:p>
          <a:p>
            <a:pPr marL="0" lvl="1">
              <a:lnSpc>
                <a:spcPts val="2800"/>
              </a:lnSpc>
              <a:spcBef>
                <a:spcPct val="0"/>
              </a:spcBef>
            </a:pPr>
            <a:r>
              <a:rPr lang="ru-RU" sz="3600" dirty="0">
                <a:solidFill>
                  <a:srgbClr val="214B7D"/>
                </a:solidFill>
                <a:latin typeface="Montserrat Extra-Bold Bold" panose="020B0604020202020204" charset="-52"/>
              </a:rPr>
              <a:t>Цели и Задачи проекта</a:t>
            </a:r>
          </a:p>
          <a:p>
            <a:pPr marL="0" lvl="1">
              <a:lnSpc>
                <a:spcPts val="2800"/>
              </a:lnSpc>
              <a:spcBef>
                <a:spcPct val="0"/>
              </a:spcBef>
            </a:pPr>
            <a:endParaRPr lang="ru-RU" sz="3600" dirty="0">
              <a:solidFill>
                <a:srgbClr val="214B7D"/>
              </a:solidFill>
              <a:latin typeface="Montserrat Extra-Bold Bold" panose="020B0604020202020204" charset="-52"/>
            </a:endParaRPr>
          </a:p>
          <a:p>
            <a:pPr marL="0" lvl="1">
              <a:lnSpc>
                <a:spcPts val="2800"/>
              </a:lnSpc>
              <a:spcBef>
                <a:spcPct val="0"/>
              </a:spcBef>
            </a:pPr>
            <a:r>
              <a:rPr lang="ru-RU" sz="3600" dirty="0">
                <a:solidFill>
                  <a:srgbClr val="214B7D"/>
                </a:solidFill>
                <a:latin typeface="Montserrat Extra-Bold Bold" panose="020B0604020202020204" charset="-52"/>
              </a:rPr>
              <a:t>Способы реализации</a:t>
            </a:r>
          </a:p>
          <a:p>
            <a:pPr marL="0" lvl="1">
              <a:lnSpc>
                <a:spcPts val="2800"/>
              </a:lnSpc>
              <a:spcBef>
                <a:spcPct val="0"/>
              </a:spcBef>
            </a:pPr>
            <a:endParaRPr lang="ru-RU" sz="3600" dirty="0">
              <a:solidFill>
                <a:srgbClr val="214B7D"/>
              </a:solidFill>
              <a:latin typeface="Montserrat Extra-Bold Bold" panose="020B0604020202020204" charset="-52"/>
            </a:endParaRPr>
          </a:p>
          <a:p>
            <a:pPr marL="0" lvl="1">
              <a:lnSpc>
                <a:spcPts val="2800"/>
              </a:lnSpc>
              <a:spcBef>
                <a:spcPct val="0"/>
              </a:spcBef>
            </a:pPr>
            <a:r>
              <a:rPr lang="en-US" sz="3600" dirty="0">
                <a:solidFill>
                  <a:srgbClr val="214B7D"/>
                </a:solidFill>
                <a:latin typeface="Montserrat Extra-Bold Bold" panose="020B0604020202020204" charset="-52"/>
              </a:rPr>
              <a:t>SWOT </a:t>
            </a:r>
            <a:r>
              <a:rPr lang="ru-RU" sz="3600" dirty="0">
                <a:solidFill>
                  <a:srgbClr val="214B7D"/>
                </a:solidFill>
                <a:latin typeface="Montserrat Extra-Bold Bold" panose="020B0604020202020204" charset="-52"/>
              </a:rPr>
              <a:t>анализ проекта</a:t>
            </a:r>
          </a:p>
          <a:p>
            <a:pPr marL="0" lvl="1">
              <a:lnSpc>
                <a:spcPts val="2800"/>
              </a:lnSpc>
              <a:spcBef>
                <a:spcPct val="0"/>
              </a:spcBef>
            </a:pPr>
            <a:endParaRPr lang="ru-RU" sz="3600" dirty="0">
              <a:solidFill>
                <a:srgbClr val="214B7D"/>
              </a:solidFill>
              <a:latin typeface="Montserrat Extra-Bold Bold" panose="020B0604020202020204" charset="-52"/>
            </a:endParaRPr>
          </a:p>
          <a:p>
            <a:pPr marL="0" lvl="1">
              <a:lnSpc>
                <a:spcPts val="2800"/>
              </a:lnSpc>
              <a:spcBef>
                <a:spcPct val="0"/>
              </a:spcBef>
            </a:pPr>
            <a:r>
              <a:rPr lang="ru-RU" sz="3600" dirty="0">
                <a:solidFill>
                  <a:srgbClr val="214B7D"/>
                </a:solidFill>
                <a:latin typeface="Montserrat Extra-Bold Bold" panose="020B0604020202020204" charset="-52"/>
              </a:rPr>
              <a:t>Планы на будущее</a:t>
            </a:r>
          </a:p>
          <a:p>
            <a:pPr marL="0" lvl="1">
              <a:lnSpc>
                <a:spcPts val="2800"/>
              </a:lnSpc>
              <a:spcBef>
                <a:spcPct val="0"/>
              </a:spcBef>
            </a:pPr>
            <a:endParaRPr lang="ru-RU" sz="3600" dirty="0">
              <a:solidFill>
                <a:srgbClr val="214B7D"/>
              </a:solidFill>
              <a:latin typeface="Montserrat Extra-Bold Bold" panose="020B0604020202020204" charset="-52"/>
            </a:endParaRPr>
          </a:p>
          <a:p>
            <a:pPr marL="0" lvl="1">
              <a:lnSpc>
                <a:spcPts val="2800"/>
              </a:lnSpc>
              <a:spcBef>
                <a:spcPct val="0"/>
              </a:spcBef>
            </a:pPr>
            <a:r>
              <a:rPr lang="ru-RU" sz="3600" dirty="0">
                <a:solidFill>
                  <a:srgbClr val="214B7D"/>
                </a:solidFill>
                <a:latin typeface="Montserrat Extra-Bold Bold" panose="020B0604020202020204" charset="-52"/>
              </a:rPr>
              <a:t>Выводы</a:t>
            </a:r>
          </a:p>
          <a:p>
            <a:pPr marL="0" lvl="1">
              <a:lnSpc>
                <a:spcPts val="2800"/>
              </a:lnSpc>
              <a:spcBef>
                <a:spcPct val="0"/>
              </a:spcBef>
            </a:pPr>
            <a:endParaRPr lang="ru-RU" sz="3600" dirty="0">
              <a:solidFill>
                <a:srgbClr val="214B7D"/>
              </a:solidFill>
              <a:latin typeface="Montserrat Extra-Bold Bold" panose="020B0604020202020204" charset="-52"/>
            </a:endParaRPr>
          </a:p>
          <a:p>
            <a:pPr marL="0" lvl="1">
              <a:lnSpc>
                <a:spcPts val="2800"/>
              </a:lnSpc>
              <a:spcBef>
                <a:spcPct val="0"/>
              </a:spcBef>
            </a:pPr>
            <a:r>
              <a:rPr lang="ru-RU" sz="3600" dirty="0">
                <a:solidFill>
                  <a:srgbClr val="214B7D"/>
                </a:solidFill>
                <a:latin typeface="Montserrat Extra-Bold Bold" panose="020B0604020202020204" charset="-52"/>
              </a:rPr>
              <a:t>Источники</a:t>
            </a:r>
          </a:p>
          <a:p>
            <a:pPr marL="0" lvl="1">
              <a:lnSpc>
                <a:spcPts val="2800"/>
              </a:lnSpc>
              <a:spcBef>
                <a:spcPct val="0"/>
              </a:spcBef>
            </a:pPr>
            <a:endParaRPr lang="en-US" sz="3600" u="none" dirty="0">
              <a:solidFill>
                <a:srgbClr val="214B7D"/>
              </a:solidFill>
              <a:latin typeface="Montserrat Extra-Bold Bold" panose="020B0604020202020204" charset="-52"/>
            </a:endParaRP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282"/>
          <a:stretch>
            <a:fillRect/>
          </a:stretch>
        </p:blipFill>
        <p:spPr>
          <a:xfrm>
            <a:off x="13639800" y="506283"/>
            <a:ext cx="2103516" cy="1272501"/>
          </a:xfrm>
          <a:prstGeom prst="rect">
            <a:avLst/>
          </a:prstGeom>
        </p:spPr>
      </p:pic>
      <p:pic>
        <p:nvPicPr>
          <p:cNvPr id="11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54571" y="2432620"/>
            <a:ext cx="546838" cy="547834"/>
          </a:xfrm>
          <a:prstGeom prst="rect">
            <a:avLst/>
          </a:prstGeom>
        </p:spPr>
      </p:pic>
      <p:pic>
        <p:nvPicPr>
          <p:cNvPr id="12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54571" y="3199213"/>
            <a:ext cx="546838" cy="547834"/>
          </a:xfrm>
          <a:prstGeom prst="rect">
            <a:avLst/>
          </a:prstGeom>
        </p:spPr>
      </p:pic>
      <p:pic>
        <p:nvPicPr>
          <p:cNvPr id="13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45862" y="3979300"/>
            <a:ext cx="546838" cy="547834"/>
          </a:xfrm>
          <a:prstGeom prst="rect">
            <a:avLst/>
          </a:prstGeom>
        </p:spPr>
      </p:pic>
      <p:pic>
        <p:nvPicPr>
          <p:cNvPr id="1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37153" y="4653399"/>
            <a:ext cx="546838" cy="547834"/>
          </a:xfrm>
          <a:prstGeom prst="rect">
            <a:avLst/>
          </a:prstGeom>
        </p:spPr>
      </p:pic>
      <p:pic>
        <p:nvPicPr>
          <p:cNvPr id="16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15382" y="5339605"/>
            <a:ext cx="546838" cy="547834"/>
          </a:xfrm>
          <a:prstGeom prst="rect">
            <a:avLst/>
          </a:prstGeom>
        </p:spPr>
      </p:pic>
      <p:pic>
        <p:nvPicPr>
          <p:cNvPr id="17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19509" y="5975595"/>
            <a:ext cx="546838" cy="547834"/>
          </a:xfrm>
          <a:prstGeom prst="rect">
            <a:avLst/>
          </a:prstGeom>
        </p:spPr>
      </p:pic>
      <p:pic>
        <p:nvPicPr>
          <p:cNvPr id="18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41507" y="6713339"/>
            <a:ext cx="546838" cy="547834"/>
          </a:xfrm>
          <a:prstGeom prst="rect">
            <a:avLst/>
          </a:prstGeom>
        </p:spPr>
      </p:pic>
      <p:pic>
        <p:nvPicPr>
          <p:cNvPr id="19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80697" y="7399545"/>
            <a:ext cx="546838" cy="547834"/>
          </a:xfrm>
          <a:prstGeom prst="rect">
            <a:avLst/>
          </a:prstGeom>
        </p:spPr>
      </p:pic>
      <p:pic>
        <p:nvPicPr>
          <p:cNvPr id="20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16814" y="3181584"/>
            <a:ext cx="8327186" cy="5374819"/>
          </a:xfrm>
          <a:prstGeom prst="rect">
            <a:avLst/>
          </a:prstGeom>
        </p:spPr>
      </p:pic>
      <p:pic>
        <p:nvPicPr>
          <p:cNvPr id="21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37153" y="8085751"/>
            <a:ext cx="546838" cy="5478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4B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19999"/>
            </a:blip>
            <a:srcRect t="3987" b="3987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23" name="Group 23"/>
          <p:cNvGrpSpPr/>
          <p:nvPr/>
        </p:nvGrpSpPr>
        <p:grpSpPr>
          <a:xfrm>
            <a:off x="196641" y="800100"/>
            <a:ext cx="1546464" cy="1502145"/>
            <a:chOff x="0" y="0"/>
            <a:chExt cx="4114800" cy="4114800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4114800" cy="4114800"/>
              <a:chOff x="0" y="0"/>
              <a:chExt cx="812800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C8DCF4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47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890151" y="1064685"/>
              <a:ext cx="2273227" cy="1917777"/>
            </a:xfrm>
            <a:prstGeom prst="rect">
              <a:avLst/>
            </a:prstGeom>
          </p:spPr>
        </p:pic>
      </p:grpSp>
      <p:sp>
        <p:nvSpPr>
          <p:cNvPr id="32" name="TextBox 32"/>
          <p:cNvSpPr txBox="1"/>
          <p:nvPr/>
        </p:nvSpPr>
        <p:spPr>
          <a:xfrm>
            <a:off x="1949878" y="8055259"/>
            <a:ext cx="3132053" cy="60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6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9" b="0" i="0" u="none" strike="noStrike" kern="1200" cap="none" spc="0" normalizeH="0" baseline="0" noProof="0">
                <a:ln>
                  <a:noFill/>
                </a:ln>
                <a:solidFill>
                  <a:srgbClr val="214B7D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Briefly elaborate on</a:t>
            </a:r>
          </a:p>
          <a:p>
            <a:pPr marL="0" marR="0" lvl="0" indent="0" algn="ctr" defTabSz="914400" rtl="0" eaLnBrk="1" fontAlgn="auto" latinLnBrk="0" hangingPunct="1">
              <a:lnSpc>
                <a:spcPts val="246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9" b="0" i="0" u="none" strike="noStrike" kern="1200" cap="none" spc="0" normalizeH="0" baseline="0" noProof="0">
                <a:ln>
                  <a:noFill/>
                </a:ln>
                <a:solidFill>
                  <a:srgbClr val="214B7D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what you want to discuss.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577973" y="8055259"/>
            <a:ext cx="3132053" cy="60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6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9" b="0" i="0" u="none" strike="noStrike" kern="1200" cap="none" spc="0" normalizeH="0" baseline="0" noProof="0">
                <a:ln>
                  <a:noFill/>
                </a:ln>
                <a:solidFill>
                  <a:srgbClr val="214B7D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Briefly elaborate on</a:t>
            </a:r>
          </a:p>
          <a:p>
            <a:pPr marL="0" marR="0" lvl="0" indent="0" algn="ctr" defTabSz="914400" rtl="0" eaLnBrk="1" fontAlgn="auto" latinLnBrk="0" hangingPunct="1">
              <a:lnSpc>
                <a:spcPts val="246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9" b="0" i="0" u="none" strike="noStrike" kern="1200" cap="none" spc="0" normalizeH="0" baseline="0" noProof="0">
                <a:ln>
                  <a:noFill/>
                </a:ln>
                <a:solidFill>
                  <a:srgbClr val="214B7D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what you want to discuss.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3206069" y="8055259"/>
            <a:ext cx="3132053" cy="60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6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9" b="0" i="0" u="none" strike="noStrike" kern="1200" cap="none" spc="0" normalizeH="0" baseline="0" noProof="0">
                <a:ln>
                  <a:noFill/>
                </a:ln>
                <a:solidFill>
                  <a:srgbClr val="214B7D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Briefly elaborate on</a:t>
            </a:r>
          </a:p>
          <a:p>
            <a:pPr marL="0" marR="0" lvl="0" indent="0" algn="ctr" defTabSz="914400" rtl="0" eaLnBrk="1" fontAlgn="auto" latinLnBrk="0" hangingPunct="1">
              <a:lnSpc>
                <a:spcPts val="246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9" b="0" i="0" u="none" strike="noStrike" kern="1200" cap="none" spc="0" normalizeH="0" baseline="0" noProof="0">
                <a:ln>
                  <a:noFill/>
                </a:ln>
                <a:solidFill>
                  <a:srgbClr val="214B7D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what you want to discuss.</a:t>
            </a:r>
          </a:p>
        </p:txBody>
      </p:sp>
      <p:grpSp>
        <p:nvGrpSpPr>
          <p:cNvPr id="35" name="Group 35"/>
          <p:cNvGrpSpPr/>
          <p:nvPr/>
        </p:nvGrpSpPr>
        <p:grpSpPr>
          <a:xfrm rot="5400000">
            <a:off x="381714" y="381200"/>
            <a:ext cx="250567" cy="250166"/>
            <a:chOff x="0" y="0"/>
            <a:chExt cx="6350000" cy="633984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C8DCF4"/>
            </a:solidFill>
          </p:spPr>
        </p:sp>
      </p:grpSp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0" t="6603" r="1560" b="4718"/>
          <a:stretch/>
        </p:blipFill>
        <p:spPr>
          <a:xfrm>
            <a:off x="1385532" y="1531494"/>
            <a:ext cx="4147639" cy="7524156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302135"/>
            <a:ext cx="4435601" cy="78855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424" y="1284616"/>
            <a:ext cx="4279288" cy="79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2553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4B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19999"/>
            </a:blip>
            <a:srcRect t="3987" b="3987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23" name="Group 23"/>
          <p:cNvGrpSpPr/>
          <p:nvPr/>
        </p:nvGrpSpPr>
        <p:grpSpPr>
          <a:xfrm>
            <a:off x="196641" y="800100"/>
            <a:ext cx="1546464" cy="1502145"/>
            <a:chOff x="0" y="0"/>
            <a:chExt cx="4114800" cy="4114800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4114800" cy="4114800"/>
              <a:chOff x="0" y="0"/>
              <a:chExt cx="812800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C8DCF4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47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890151" y="1064685"/>
              <a:ext cx="2273227" cy="1917777"/>
            </a:xfrm>
            <a:prstGeom prst="rect">
              <a:avLst/>
            </a:prstGeom>
          </p:spPr>
        </p:pic>
      </p:grpSp>
      <p:sp>
        <p:nvSpPr>
          <p:cNvPr id="32" name="TextBox 32"/>
          <p:cNvSpPr txBox="1"/>
          <p:nvPr/>
        </p:nvSpPr>
        <p:spPr>
          <a:xfrm>
            <a:off x="1949878" y="8055259"/>
            <a:ext cx="3132053" cy="60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6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9" b="0" i="0" u="none" strike="noStrike" kern="1200" cap="none" spc="0" normalizeH="0" baseline="0" noProof="0">
                <a:ln>
                  <a:noFill/>
                </a:ln>
                <a:solidFill>
                  <a:srgbClr val="214B7D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Briefly elaborate on</a:t>
            </a:r>
          </a:p>
          <a:p>
            <a:pPr marL="0" marR="0" lvl="0" indent="0" algn="ctr" defTabSz="914400" rtl="0" eaLnBrk="1" fontAlgn="auto" latinLnBrk="0" hangingPunct="1">
              <a:lnSpc>
                <a:spcPts val="246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9" b="0" i="0" u="none" strike="noStrike" kern="1200" cap="none" spc="0" normalizeH="0" baseline="0" noProof="0">
                <a:ln>
                  <a:noFill/>
                </a:ln>
                <a:solidFill>
                  <a:srgbClr val="214B7D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what you want to discuss.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577973" y="8055259"/>
            <a:ext cx="3132053" cy="60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6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9" b="0" i="0" u="none" strike="noStrike" kern="1200" cap="none" spc="0" normalizeH="0" baseline="0" noProof="0">
                <a:ln>
                  <a:noFill/>
                </a:ln>
                <a:solidFill>
                  <a:srgbClr val="214B7D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Briefly elaborate on</a:t>
            </a:r>
          </a:p>
          <a:p>
            <a:pPr marL="0" marR="0" lvl="0" indent="0" algn="ctr" defTabSz="914400" rtl="0" eaLnBrk="1" fontAlgn="auto" latinLnBrk="0" hangingPunct="1">
              <a:lnSpc>
                <a:spcPts val="246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9" b="0" i="0" u="none" strike="noStrike" kern="1200" cap="none" spc="0" normalizeH="0" baseline="0" noProof="0">
                <a:ln>
                  <a:noFill/>
                </a:ln>
                <a:solidFill>
                  <a:srgbClr val="214B7D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what you want to discuss.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3206069" y="8055259"/>
            <a:ext cx="3132053" cy="60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6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9" b="0" i="0" u="none" strike="noStrike" kern="1200" cap="none" spc="0" normalizeH="0" baseline="0" noProof="0">
                <a:ln>
                  <a:noFill/>
                </a:ln>
                <a:solidFill>
                  <a:srgbClr val="214B7D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Briefly elaborate on</a:t>
            </a:r>
          </a:p>
          <a:p>
            <a:pPr marL="0" marR="0" lvl="0" indent="0" algn="ctr" defTabSz="914400" rtl="0" eaLnBrk="1" fontAlgn="auto" latinLnBrk="0" hangingPunct="1">
              <a:lnSpc>
                <a:spcPts val="246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9" b="0" i="0" u="none" strike="noStrike" kern="1200" cap="none" spc="0" normalizeH="0" baseline="0" noProof="0">
                <a:ln>
                  <a:noFill/>
                </a:ln>
                <a:solidFill>
                  <a:srgbClr val="214B7D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what you want to discuss.</a:t>
            </a:r>
          </a:p>
        </p:txBody>
      </p:sp>
      <p:grpSp>
        <p:nvGrpSpPr>
          <p:cNvPr id="35" name="Group 35"/>
          <p:cNvGrpSpPr/>
          <p:nvPr/>
        </p:nvGrpSpPr>
        <p:grpSpPr>
          <a:xfrm rot="5400000">
            <a:off x="381714" y="381200"/>
            <a:ext cx="250567" cy="250166"/>
            <a:chOff x="0" y="0"/>
            <a:chExt cx="6350000" cy="633984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C8DCF4"/>
            </a:solidFill>
          </p:spPr>
        </p:sp>
      </p:grpSp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0" b="3574"/>
          <a:stretch/>
        </p:blipFill>
        <p:spPr>
          <a:xfrm>
            <a:off x="2035949" y="1394536"/>
            <a:ext cx="3634740" cy="7315200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1333" y="1393447"/>
            <a:ext cx="4630663" cy="75001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630" y="1339688"/>
            <a:ext cx="4279288" cy="760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911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4B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19999"/>
            </a:blip>
            <a:srcRect t="3987" b="3987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23" name="Group 23"/>
          <p:cNvGrpSpPr/>
          <p:nvPr/>
        </p:nvGrpSpPr>
        <p:grpSpPr>
          <a:xfrm>
            <a:off x="196641" y="800100"/>
            <a:ext cx="1546464" cy="1502145"/>
            <a:chOff x="0" y="0"/>
            <a:chExt cx="4114800" cy="4114800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4114800" cy="4114800"/>
              <a:chOff x="0" y="0"/>
              <a:chExt cx="812800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C8DCF4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47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890151" y="1064685"/>
              <a:ext cx="2273227" cy="1917777"/>
            </a:xfrm>
            <a:prstGeom prst="rect">
              <a:avLst/>
            </a:prstGeom>
          </p:spPr>
        </p:pic>
      </p:grpSp>
      <p:sp>
        <p:nvSpPr>
          <p:cNvPr id="32" name="TextBox 32"/>
          <p:cNvSpPr txBox="1"/>
          <p:nvPr/>
        </p:nvSpPr>
        <p:spPr>
          <a:xfrm>
            <a:off x="1949878" y="8055259"/>
            <a:ext cx="3132053" cy="60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6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9" b="0" i="0" u="none" strike="noStrike" kern="1200" cap="none" spc="0" normalizeH="0" baseline="0" noProof="0">
                <a:ln>
                  <a:noFill/>
                </a:ln>
                <a:solidFill>
                  <a:srgbClr val="214B7D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Briefly elaborate on</a:t>
            </a:r>
          </a:p>
          <a:p>
            <a:pPr marL="0" marR="0" lvl="0" indent="0" algn="ctr" defTabSz="914400" rtl="0" eaLnBrk="1" fontAlgn="auto" latinLnBrk="0" hangingPunct="1">
              <a:lnSpc>
                <a:spcPts val="246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9" b="0" i="0" u="none" strike="noStrike" kern="1200" cap="none" spc="0" normalizeH="0" baseline="0" noProof="0">
                <a:ln>
                  <a:noFill/>
                </a:ln>
                <a:solidFill>
                  <a:srgbClr val="214B7D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what you want to discuss.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577973" y="8055259"/>
            <a:ext cx="3132053" cy="60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6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9" b="0" i="0" u="none" strike="noStrike" kern="1200" cap="none" spc="0" normalizeH="0" baseline="0" noProof="0">
                <a:ln>
                  <a:noFill/>
                </a:ln>
                <a:solidFill>
                  <a:srgbClr val="214B7D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Briefly elaborate on</a:t>
            </a:r>
          </a:p>
          <a:p>
            <a:pPr marL="0" marR="0" lvl="0" indent="0" algn="ctr" defTabSz="914400" rtl="0" eaLnBrk="1" fontAlgn="auto" latinLnBrk="0" hangingPunct="1">
              <a:lnSpc>
                <a:spcPts val="246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9" b="0" i="0" u="none" strike="noStrike" kern="1200" cap="none" spc="0" normalizeH="0" baseline="0" noProof="0">
                <a:ln>
                  <a:noFill/>
                </a:ln>
                <a:solidFill>
                  <a:srgbClr val="214B7D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what you want to discuss.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3206069" y="8055259"/>
            <a:ext cx="3132053" cy="604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46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9" b="0" i="0" u="none" strike="noStrike" kern="1200" cap="none" spc="0" normalizeH="0" baseline="0" noProof="0">
                <a:ln>
                  <a:noFill/>
                </a:ln>
                <a:solidFill>
                  <a:srgbClr val="214B7D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Briefly elaborate on</a:t>
            </a:r>
          </a:p>
          <a:p>
            <a:pPr marL="0" marR="0" lvl="0" indent="0" algn="ctr" defTabSz="914400" rtl="0" eaLnBrk="1" fontAlgn="auto" latinLnBrk="0" hangingPunct="1">
              <a:lnSpc>
                <a:spcPts val="246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9" b="0" i="0" u="none" strike="noStrike" kern="1200" cap="none" spc="0" normalizeH="0" baseline="0" noProof="0">
                <a:ln>
                  <a:noFill/>
                </a:ln>
                <a:solidFill>
                  <a:srgbClr val="214B7D"/>
                </a:solidFill>
                <a:effectLst/>
                <a:uLnTx/>
                <a:uFillTx/>
                <a:latin typeface="Montserrat Classic"/>
                <a:ea typeface="+mn-ea"/>
                <a:cs typeface="+mn-cs"/>
              </a:rPr>
              <a:t>what you want to discuss.</a:t>
            </a:r>
          </a:p>
        </p:txBody>
      </p:sp>
      <p:grpSp>
        <p:nvGrpSpPr>
          <p:cNvPr id="35" name="Group 35"/>
          <p:cNvGrpSpPr/>
          <p:nvPr/>
        </p:nvGrpSpPr>
        <p:grpSpPr>
          <a:xfrm rot="5400000">
            <a:off x="381714" y="381200"/>
            <a:ext cx="250567" cy="250166"/>
            <a:chOff x="0" y="0"/>
            <a:chExt cx="6350000" cy="633984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C8DCF4"/>
            </a:solidFill>
          </p:spPr>
        </p:sp>
      </p:grpSp>
      <p:pic>
        <p:nvPicPr>
          <p:cNvPr id="38" name="Рисунок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646" y="905720"/>
            <a:ext cx="4218809" cy="82172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5682"/>
          <a:stretch/>
        </p:blipFill>
        <p:spPr>
          <a:xfrm>
            <a:off x="2330713" y="631567"/>
            <a:ext cx="4526280" cy="8915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4128" y="891569"/>
            <a:ext cx="5074152" cy="826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2283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4B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9050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19999"/>
            </a:blip>
            <a:srcRect t="3987" b="3987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23" name="Group 23"/>
          <p:cNvGrpSpPr/>
          <p:nvPr/>
        </p:nvGrpSpPr>
        <p:grpSpPr>
          <a:xfrm>
            <a:off x="13005826" y="1986265"/>
            <a:ext cx="2339259" cy="2362200"/>
            <a:chOff x="0" y="0"/>
            <a:chExt cx="4114800" cy="4114800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4114800" cy="4114800"/>
              <a:chOff x="0" y="0"/>
              <a:chExt cx="812800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C8DCF4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47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890151" y="1064685"/>
              <a:ext cx="2273227" cy="1917777"/>
            </a:xfrm>
            <a:prstGeom prst="rect">
              <a:avLst/>
            </a:prstGeom>
          </p:spPr>
        </p:pic>
      </p:grpSp>
      <p:grpSp>
        <p:nvGrpSpPr>
          <p:cNvPr id="35" name="Group 35"/>
          <p:cNvGrpSpPr/>
          <p:nvPr/>
        </p:nvGrpSpPr>
        <p:grpSpPr>
          <a:xfrm rot="5400000">
            <a:off x="5486200" y="3167566"/>
            <a:ext cx="250567" cy="250166"/>
            <a:chOff x="0" y="0"/>
            <a:chExt cx="6350000" cy="633984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C8DCF4"/>
            </a:solidFill>
          </p:spPr>
        </p:sp>
      </p:grpSp>
      <p:sp>
        <p:nvSpPr>
          <p:cNvPr id="18" name="TextBox 17"/>
          <p:cNvSpPr txBox="1"/>
          <p:nvPr/>
        </p:nvSpPr>
        <p:spPr>
          <a:xfrm>
            <a:off x="3916909" y="4158095"/>
            <a:ext cx="10439400" cy="4031873"/>
          </a:xfrm>
          <a:prstGeom prst="rect">
            <a:avLst/>
          </a:prstGeom>
          <a:solidFill>
            <a:schemeClr val="bg1">
              <a:alpha val="79000"/>
            </a:schemeClr>
          </a:solidFill>
          <a:ln w="2540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Montserrat Extra-Bold Bold" panose="020B0604020202020204" charset="-52"/>
              </a:rPr>
              <a:t>Мы</a:t>
            </a:r>
            <a:r>
              <a:rPr lang="en-US" sz="2400" dirty="0">
                <a:latin typeface="Montserrat Extra-Bold Bold" panose="020B0604020202020204" charset="-52"/>
              </a:rPr>
              <a:t> </a:t>
            </a:r>
            <a:r>
              <a:rPr lang="en-US" sz="2400" dirty="0" err="1">
                <a:latin typeface="Montserrat Extra-Bold Bold" panose="020B0604020202020204" charset="-52"/>
              </a:rPr>
              <a:t>рады</a:t>
            </a:r>
            <a:r>
              <a:rPr lang="en-US" sz="2400" dirty="0">
                <a:latin typeface="Montserrat Extra-Bold Bold" panose="020B0604020202020204" charset="-52"/>
              </a:rPr>
              <a:t>, </a:t>
            </a:r>
            <a:r>
              <a:rPr lang="en-US" sz="2400" dirty="0" err="1">
                <a:latin typeface="Montserrat Extra-Bold Bold" panose="020B0604020202020204" charset="-52"/>
              </a:rPr>
              <a:t>что</a:t>
            </a:r>
            <a:r>
              <a:rPr lang="en-US" sz="2400" dirty="0">
                <a:latin typeface="Montserrat Extra-Bold Bold" panose="020B0604020202020204" charset="-52"/>
              </a:rPr>
              <a:t> </a:t>
            </a:r>
            <a:r>
              <a:rPr lang="en-US" sz="2400" dirty="0" err="1">
                <a:latin typeface="Montserrat Extra-Bold Bold" panose="020B0604020202020204" charset="-52"/>
              </a:rPr>
              <a:t>студенты</a:t>
            </a:r>
            <a:r>
              <a:rPr lang="en-US" sz="2400" dirty="0">
                <a:latin typeface="Montserrat Extra-Bold Bold" panose="020B0604020202020204" charset="-52"/>
              </a:rPr>
              <a:t> </a:t>
            </a:r>
            <a:r>
              <a:rPr lang="en-US" sz="2400" dirty="0" err="1">
                <a:latin typeface="Montserrat Extra-Bold Bold" panose="020B0604020202020204" charset="-52"/>
              </a:rPr>
              <a:t>нашего</a:t>
            </a:r>
            <a:r>
              <a:rPr lang="en-US" sz="2400" dirty="0">
                <a:latin typeface="Montserrat Extra-Bold Bold" panose="020B0604020202020204" charset="-52"/>
              </a:rPr>
              <a:t> </a:t>
            </a:r>
            <a:r>
              <a:rPr lang="en-US" sz="2400" dirty="0" err="1">
                <a:latin typeface="Montserrat Extra-Bold Bold" panose="020B0604020202020204" charset="-52"/>
              </a:rPr>
              <a:t>колледжа</a:t>
            </a:r>
            <a:r>
              <a:rPr lang="en-US" sz="2400" dirty="0">
                <a:latin typeface="Montserrat Extra-Bold Bold" panose="020B0604020202020204" charset="-52"/>
              </a:rPr>
              <a:t> </a:t>
            </a:r>
            <a:r>
              <a:rPr lang="en-US" sz="2400" dirty="0" err="1">
                <a:latin typeface="Montserrat Extra-Bold Bold" panose="020B0604020202020204" charset="-52"/>
              </a:rPr>
              <a:t>отрицательно</a:t>
            </a:r>
            <a:r>
              <a:rPr lang="en-US" sz="2400" dirty="0">
                <a:latin typeface="Montserrat Extra-Bold Bold" panose="020B0604020202020204" charset="-52"/>
              </a:rPr>
              <a:t> </a:t>
            </a:r>
            <a:r>
              <a:rPr lang="en-US" sz="2400" dirty="0" err="1">
                <a:latin typeface="Montserrat Extra-Bold Bold" panose="020B0604020202020204" charset="-52"/>
              </a:rPr>
              <a:t>относятся</a:t>
            </a:r>
            <a:r>
              <a:rPr lang="en-US" sz="2400" dirty="0">
                <a:latin typeface="Montserrat Extra-Bold Bold" panose="020B0604020202020204" charset="-52"/>
              </a:rPr>
              <a:t> к </a:t>
            </a:r>
            <a:r>
              <a:rPr lang="en-US" sz="2400" dirty="0" err="1">
                <a:latin typeface="Montserrat Extra-Bold Bold" panose="020B0604020202020204" charset="-52"/>
              </a:rPr>
              <a:t>коррупции</a:t>
            </a:r>
            <a:r>
              <a:rPr lang="en-US" sz="2400" dirty="0">
                <a:latin typeface="Montserrat Extra-Bold Bold" panose="020B0604020202020204" charset="-52"/>
              </a:rPr>
              <a:t> и </a:t>
            </a:r>
            <a:r>
              <a:rPr lang="en-US" sz="2400" dirty="0" err="1">
                <a:latin typeface="Montserrat Extra-Bold Bold" panose="020B0604020202020204" charset="-52"/>
              </a:rPr>
              <a:t>считают</a:t>
            </a:r>
            <a:r>
              <a:rPr lang="en-US" sz="2400" dirty="0">
                <a:latin typeface="Montserrat Extra-Bold Bold" panose="020B0604020202020204" charset="-52"/>
              </a:rPr>
              <a:t> </a:t>
            </a:r>
            <a:r>
              <a:rPr lang="en-US" sz="2400" dirty="0" err="1">
                <a:latin typeface="Montserrat Extra-Bold Bold" panose="020B0604020202020204" charset="-52"/>
              </a:rPr>
              <a:t>ее</a:t>
            </a:r>
            <a:r>
              <a:rPr lang="en-US" sz="2400" dirty="0">
                <a:latin typeface="Montserrat Extra-Bold Bold" panose="020B0604020202020204" charset="-52"/>
              </a:rPr>
              <a:t> </a:t>
            </a:r>
            <a:r>
              <a:rPr lang="en-US" sz="2400" dirty="0" err="1">
                <a:latin typeface="Montserrat Extra-Bold Bold" panose="020B0604020202020204" charset="-52"/>
              </a:rPr>
              <a:t>важной</a:t>
            </a:r>
            <a:r>
              <a:rPr lang="en-US" sz="2400" dirty="0">
                <a:latin typeface="Montserrat Extra-Bold Bold" panose="020B0604020202020204" charset="-52"/>
              </a:rPr>
              <a:t> </a:t>
            </a:r>
            <a:r>
              <a:rPr lang="en-US" sz="2400" dirty="0" err="1">
                <a:latin typeface="Montserrat Extra-Bold Bold" panose="020B0604020202020204" charset="-52"/>
              </a:rPr>
              <a:t>проблемой</a:t>
            </a:r>
            <a:r>
              <a:rPr lang="en-US" sz="2400" dirty="0">
                <a:latin typeface="Montserrat Extra-Bold Bold" panose="020B0604020202020204" charset="-52"/>
              </a:rPr>
              <a:t>.</a:t>
            </a:r>
            <a:endParaRPr lang="ru-RU" sz="2400" dirty="0">
              <a:latin typeface="Montserrat Extra-Bold Bold" panose="020B0604020202020204" charset="-52"/>
            </a:endParaRPr>
          </a:p>
          <a:p>
            <a:pPr algn="ctr"/>
            <a:r>
              <a:rPr lang="en-US" sz="2400" dirty="0" err="1">
                <a:latin typeface="Montserrat Extra-Bold Bold" panose="020B0604020202020204" charset="-52"/>
              </a:rPr>
              <a:t>Благодаря</a:t>
            </a:r>
            <a:r>
              <a:rPr lang="en-US" sz="2400" dirty="0">
                <a:latin typeface="Montserrat Extra-Bold Bold" panose="020B0604020202020204" charset="-52"/>
              </a:rPr>
              <a:t> </a:t>
            </a:r>
            <a:r>
              <a:rPr lang="en-US" sz="2400" dirty="0" err="1">
                <a:latin typeface="Montserrat Extra-Bold Bold" panose="020B0604020202020204" charset="-52"/>
              </a:rPr>
              <a:t>проведенной</a:t>
            </a:r>
            <a:r>
              <a:rPr lang="en-US" sz="2400" dirty="0">
                <a:latin typeface="Montserrat Extra-Bold Bold" panose="020B0604020202020204" charset="-52"/>
              </a:rPr>
              <a:t> </a:t>
            </a:r>
            <a:r>
              <a:rPr lang="en-US" sz="2400" dirty="0" err="1">
                <a:latin typeface="Montserrat Extra-Bold Bold" panose="020B0604020202020204" charset="-52"/>
              </a:rPr>
              <a:t>нами</a:t>
            </a:r>
            <a:r>
              <a:rPr lang="en-US" sz="2400" dirty="0">
                <a:latin typeface="Montserrat Extra-Bold Bold" panose="020B0604020202020204" charset="-52"/>
              </a:rPr>
              <a:t> </a:t>
            </a:r>
            <a:r>
              <a:rPr lang="en-US" sz="2400" dirty="0" err="1">
                <a:latin typeface="Montserrat Extra-Bold Bold" panose="020B0604020202020204" charset="-52"/>
              </a:rPr>
              <a:t>большой</a:t>
            </a:r>
            <a:r>
              <a:rPr lang="en-US" sz="2400" dirty="0">
                <a:latin typeface="Montserrat Extra-Bold Bold" panose="020B0604020202020204" charset="-52"/>
              </a:rPr>
              <a:t> </a:t>
            </a:r>
            <a:r>
              <a:rPr lang="en-US" sz="2400" dirty="0" err="1">
                <a:latin typeface="Montserrat Extra-Bold Bold" panose="020B0604020202020204" charset="-52"/>
              </a:rPr>
              <a:t>работы</a:t>
            </a:r>
            <a:r>
              <a:rPr lang="en-US" sz="2400" dirty="0">
                <a:latin typeface="Montserrat Extra-Bold Bold" panose="020B0604020202020204" charset="-52"/>
              </a:rPr>
              <a:t> </a:t>
            </a:r>
            <a:r>
              <a:rPr lang="en-US" sz="2400" dirty="0" err="1">
                <a:latin typeface="Montserrat Extra-Bold Bold" panose="020B0604020202020204" charset="-52"/>
              </a:rPr>
              <a:t>по</a:t>
            </a:r>
            <a:r>
              <a:rPr lang="en-US" sz="2400" dirty="0">
                <a:latin typeface="Montserrat Extra-Bold Bold" panose="020B0604020202020204" charset="-52"/>
              </a:rPr>
              <a:t> </a:t>
            </a:r>
            <a:r>
              <a:rPr lang="en-US" sz="2400" dirty="0" err="1">
                <a:latin typeface="Montserrat Extra-Bold Bold" panose="020B0604020202020204" charset="-52"/>
              </a:rPr>
              <a:t>противодействию</a:t>
            </a:r>
            <a:r>
              <a:rPr lang="en-US" sz="2400" dirty="0">
                <a:latin typeface="Montserrat Extra-Bold Bold" panose="020B0604020202020204" charset="-52"/>
              </a:rPr>
              <a:t> </a:t>
            </a:r>
            <a:r>
              <a:rPr lang="en-US" sz="2400" dirty="0" err="1">
                <a:latin typeface="Montserrat Extra-Bold Bold" panose="020B0604020202020204" charset="-52"/>
              </a:rPr>
              <a:t>коррупции</a:t>
            </a:r>
            <a:r>
              <a:rPr lang="en-US" sz="2400" dirty="0">
                <a:latin typeface="Montserrat Extra-Bold Bold" panose="020B0604020202020204" charset="-52"/>
              </a:rPr>
              <a:t>, </a:t>
            </a:r>
            <a:r>
              <a:rPr lang="en-US" sz="2400" dirty="0" err="1">
                <a:latin typeface="Montserrat Extra-Bold Bold" panose="020B0604020202020204" charset="-52"/>
              </a:rPr>
              <a:t>повысились</a:t>
            </a:r>
            <a:r>
              <a:rPr lang="en-US" sz="2400" dirty="0">
                <a:latin typeface="Montserrat Extra-Bold Bold" panose="020B0604020202020204" charset="-52"/>
              </a:rPr>
              <a:t> </a:t>
            </a:r>
            <a:r>
              <a:rPr lang="en-US" sz="2400" dirty="0" err="1">
                <a:latin typeface="Montserrat Extra-Bold Bold" panose="020B0604020202020204" charset="-52"/>
              </a:rPr>
              <a:t>знания</a:t>
            </a:r>
            <a:r>
              <a:rPr lang="en-US" sz="2400" dirty="0">
                <a:latin typeface="Montserrat Extra-Bold Bold" panose="020B0604020202020204" charset="-52"/>
              </a:rPr>
              <a:t> </a:t>
            </a:r>
            <a:r>
              <a:rPr lang="en-US" sz="2400" dirty="0" err="1">
                <a:latin typeface="Montserrat Extra-Bold Bold" panose="020B0604020202020204" charset="-52"/>
              </a:rPr>
              <a:t>наших</a:t>
            </a:r>
            <a:r>
              <a:rPr lang="en-US" sz="2400" dirty="0">
                <a:latin typeface="Montserrat Extra-Bold Bold" panose="020B0604020202020204" charset="-52"/>
              </a:rPr>
              <a:t> </a:t>
            </a:r>
            <a:r>
              <a:rPr lang="en-US" sz="2400" dirty="0" err="1">
                <a:latin typeface="Montserrat Extra-Bold Bold" panose="020B0604020202020204" charset="-52"/>
              </a:rPr>
              <a:t>студентов</a:t>
            </a:r>
            <a:r>
              <a:rPr lang="en-US" sz="2400" dirty="0">
                <a:latin typeface="Montserrat Extra-Bold Bold" panose="020B0604020202020204" charset="-52"/>
              </a:rPr>
              <a:t> в </a:t>
            </a:r>
            <a:r>
              <a:rPr lang="en-US" sz="2400" dirty="0" err="1">
                <a:latin typeface="Montserrat Extra-Bold Bold" panose="020B0604020202020204" charset="-52"/>
              </a:rPr>
              <a:t>области</a:t>
            </a:r>
            <a:r>
              <a:rPr lang="en-US" sz="2400" dirty="0">
                <a:latin typeface="Montserrat Extra-Bold Bold" panose="020B0604020202020204" charset="-52"/>
              </a:rPr>
              <a:t> </a:t>
            </a:r>
            <a:r>
              <a:rPr lang="en-US" sz="2400" dirty="0" err="1">
                <a:latin typeface="Montserrat Extra-Bold Bold" panose="020B0604020202020204" charset="-52"/>
              </a:rPr>
              <a:t>уголовного</a:t>
            </a:r>
            <a:r>
              <a:rPr lang="en-US" sz="2400" dirty="0">
                <a:latin typeface="Montserrat Extra-Bold Bold" panose="020B0604020202020204" charset="-52"/>
              </a:rPr>
              <a:t> и </a:t>
            </a:r>
            <a:r>
              <a:rPr lang="en-US" sz="2400" dirty="0" err="1">
                <a:latin typeface="Montserrat Extra-Bold Bold" panose="020B0604020202020204" charset="-52"/>
              </a:rPr>
              <a:t>административного</a:t>
            </a:r>
            <a:r>
              <a:rPr lang="en-US" sz="2400" dirty="0">
                <a:latin typeface="Montserrat Extra-Bold Bold" panose="020B0604020202020204" charset="-52"/>
              </a:rPr>
              <a:t> </a:t>
            </a:r>
            <a:r>
              <a:rPr lang="en-US" sz="2400" dirty="0" err="1">
                <a:latin typeface="Montserrat Extra-Bold Bold" panose="020B0604020202020204" charset="-52"/>
              </a:rPr>
              <a:t>права</a:t>
            </a:r>
            <a:r>
              <a:rPr lang="en-US" sz="2400" dirty="0">
                <a:latin typeface="Montserrat Extra-Bold Bold" panose="020B0604020202020204" charset="-52"/>
              </a:rPr>
              <a:t>, </a:t>
            </a:r>
            <a:r>
              <a:rPr lang="en-US" sz="2400" dirty="0" err="1">
                <a:latin typeface="Montserrat Extra-Bold Bold" panose="020B0604020202020204" charset="-52"/>
              </a:rPr>
              <a:t>студенты</a:t>
            </a:r>
            <a:r>
              <a:rPr lang="en-US" sz="2400" dirty="0">
                <a:latin typeface="Montserrat Extra-Bold Bold" panose="020B0604020202020204" charset="-52"/>
              </a:rPr>
              <a:t> </a:t>
            </a:r>
            <a:r>
              <a:rPr lang="en-US" sz="2400" dirty="0" err="1">
                <a:latin typeface="Montserrat Extra-Bold Bold" panose="020B0604020202020204" charset="-52"/>
              </a:rPr>
              <a:t>научились</a:t>
            </a:r>
            <a:r>
              <a:rPr lang="en-US" sz="2400" dirty="0">
                <a:latin typeface="Montserrat Extra-Bold Bold" panose="020B0604020202020204" charset="-52"/>
              </a:rPr>
              <a:t> </a:t>
            </a:r>
            <a:r>
              <a:rPr lang="en-US" sz="2400" dirty="0" err="1">
                <a:latin typeface="Montserrat Extra-Bold Bold" panose="020B0604020202020204" charset="-52"/>
              </a:rPr>
              <a:t>рассуждать</a:t>
            </a:r>
            <a:r>
              <a:rPr lang="en-US" sz="2400" dirty="0">
                <a:latin typeface="Montserrat Extra-Bold Bold" panose="020B0604020202020204" charset="-52"/>
              </a:rPr>
              <a:t> </a:t>
            </a:r>
            <a:r>
              <a:rPr lang="en-US" sz="2400" dirty="0" err="1">
                <a:latin typeface="Montserrat Extra-Bold Bold" panose="020B0604020202020204" charset="-52"/>
              </a:rPr>
              <a:t>на</a:t>
            </a:r>
            <a:r>
              <a:rPr lang="en-US" sz="2400" dirty="0">
                <a:latin typeface="Montserrat Extra-Bold Bold" panose="020B0604020202020204" charset="-52"/>
              </a:rPr>
              <a:t> </a:t>
            </a:r>
            <a:r>
              <a:rPr lang="en-US" sz="2400" dirty="0" err="1">
                <a:latin typeface="Montserrat Extra-Bold Bold" panose="020B0604020202020204" charset="-52"/>
              </a:rPr>
              <a:t>данную</a:t>
            </a:r>
            <a:r>
              <a:rPr lang="en-US" sz="2400" dirty="0">
                <a:latin typeface="Montserrat Extra-Bold Bold" panose="020B0604020202020204" charset="-52"/>
              </a:rPr>
              <a:t> </a:t>
            </a:r>
            <a:r>
              <a:rPr lang="en-US" sz="2400" dirty="0" err="1">
                <a:latin typeface="Montserrat Extra-Bold Bold" panose="020B0604020202020204" charset="-52"/>
              </a:rPr>
              <a:t>тему</a:t>
            </a:r>
            <a:r>
              <a:rPr lang="en-US" sz="2400" dirty="0">
                <a:latin typeface="Montserrat Extra-Bold Bold" panose="020B0604020202020204" charset="-52"/>
              </a:rPr>
              <a:t>, </a:t>
            </a:r>
            <a:r>
              <a:rPr lang="en-US" sz="2400" dirty="0" err="1">
                <a:latin typeface="Montserrat Extra-Bold Bold" panose="020B0604020202020204" charset="-52"/>
              </a:rPr>
              <a:t>моделировать</a:t>
            </a:r>
            <a:r>
              <a:rPr lang="en-US" sz="2400" dirty="0">
                <a:latin typeface="Montserrat Extra-Bold Bold" panose="020B0604020202020204" charset="-52"/>
              </a:rPr>
              <a:t> </a:t>
            </a:r>
            <a:r>
              <a:rPr lang="en-US" sz="2400" dirty="0" err="1">
                <a:latin typeface="Montserrat Extra-Bold Bold" panose="020B0604020202020204" charset="-52"/>
              </a:rPr>
              <a:t>ситуации</a:t>
            </a:r>
            <a:r>
              <a:rPr lang="en-US" sz="2400" dirty="0">
                <a:latin typeface="Montserrat Extra-Bold Bold" panose="020B0604020202020204" charset="-52"/>
              </a:rPr>
              <a:t>, </a:t>
            </a:r>
            <a:r>
              <a:rPr lang="en-US" sz="2400" dirty="0" err="1">
                <a:latin typeface="Montserrat Extra-Bold Bold" panose="020B0604020202020204" charset="-52"/>
              </a:rPr>
              <a:t>давать</a:t>
            </a:r>
            <a:r>
              <a:rPr lang="en-US" sz="2400" dirty="0">
                <a:latin typeface="Montserrat Extra-Bold Bold" panose="020B0604020202020204" charset="-52"/>
              </a:rPr>
              <a:t> </a:t>
            </a:r>
            <a:r>
              <a:rPr lang="en-US" sz="2400" dirty="0" err="1">
                <a:latin typeface="Montserrat Extra-Bold Bold" panose="020B0604020202020204" charset="-52"/>
              </a:rPr>
              <a:t>оценку</a:t>
            </a:r>
            <a:r>
              <a:rPr lang="en-US" sz="2400" dirty="0">
                <a:latin typeface="Montserrat Extra-Bold Bold" panose="020B0604020202020204" charset="-52"/>
              </a:rPr>
              <a:t> </a:t>
            </a:r>
            <a:r>
              <a:rPr lang="en-US" sz="2400" dirty="0" err="1">
                <a:latin typeface="Montserrat Extra-Bold Bold" panose="020B0604020202020204" charset="-52"/>
              </a:rPr>
              <a:t>проводимой</a:t>
            </a:r>
            <a:r>
              <a:rPr lang="en-US" sz="2400" dirty="0">
                <a:latin typeface="Montserrat Extra-Bold Bold" panose="020B0604020202020204" charset="-52"/>
              </a:rPr>
              <a:t> </a:t>
            </a:r>
            <a:r>
              <a:rPr lang="en-US" sz="2400" dirty="0" err="1">
                <a:latin typeface="Montserrat Extra-Bold Bold" panose="020B0604020202020204" charset="-52"/>
              </a:rPr>
              <a:t>работы</a:t>
            </a:r>
            <a:r>
              <a:rPr lang="en-US" sz="2400" dirty="0">
                <a:latin typeface="Montserrat Extra-Bold Bold" panose="020B0604020202020204" charset="-52"/>
              </a:rPr>
              <a:t> и </a:t>
            </a:r>
            <a:r>
              <a:rPr lang="en-US" sz="2400" dirty="0" err="1">
                <a:latin typeface="Montserrat Extra-Bold Bold" panose="020B0604020202020204" charset="-52"/>
              </a:rPr>
              <a:t>делать</a:t>
            </a:r>
            <a:r>
              <a:rPr lang="en-US" sz="2400" dirty="0">
                <a:latin typeface="Montserrat Extra-Bold Bold" panose="020B0604020202020204" charset="-52"/>
              </a:rPr>
              <a:t> </a:t>
            </a:r>
            <a:r>
              <a:rPr lang="en-US" sz="2400" dirty="0" err="1">
                <a:latin typeface="Montserrat Extra-Bold Bold" panose="020B0604020202020204" charset="-52"/>
              </a:rPr>
              <a:t>правильные</a:t>
            </a:r>
            <a:r>
              <a:rPr lang="en-US" sz="2400" dirty="0">
                <a:latin typeface="Montserrat Extra-Bold Bold" panose="020B0604020202020204" charset="-52"/>
              </a:rPr>
              <a:t> </a:t>
            </a:r>
            <a:r>
              <a:rPr lang="en-US" sz="2400" dirty="0" err="1">
                <a:latin typeface="Montserrat Extra-Bold Bold" panose="020B0604020202020204" charset="-52"/>
              </a:rPr>
              <a:t>выводы</a:t>
            </a:r>
            <a:r>
              <a:rPr lang="en-US" sz="2400" dirty="0">
                <a:latin typeface="Montserrat Extra-Bold Bold" panose="020B0604020202020204" charset="-52"/>
              </a:rPr>
              <a:t> о </a:t>
            </a:r>
            <a:r>
              <a:rPr lang="en-US" sz="2400" dirty="0" err="1">
                <a:latin typeface="Montserrat Extra-Bold Bold" panose="020B0604020202020204" charset="-52"/>
              </a:rPr>
              <a:t>том,что</a:t>
            </a:r>
            <a:r>
              <a:rPr lang="en-US" sz="2400" dirty="0">
                <a:latin typeface="Montserrat Extra-Bold Bold" panose="020B0604020202020204" charset="-52"/>
              </a:rPr>
              <a:t> </a:t>
            </a:r>
            <a:r>
              <a:rPr lang="en-US" sz="2400" dirty="0" err="1">
                <a:latin typeface="Montserrat Extra-Bold Bold" panose="020B0604020202020204" charset="-52"/>
              </a:rPr>
              <a:t>коррупция</a:t>
            </a:r>
            <a:r>
              <a:rPr lang="en-US" sz="2400" dirty="0">
                <a:latin typeface="Montserrat Extra-Bold Bold" panose="020B0604020202020204" charset="-52"/>
              </a:rPr>
              <a:t> </a:t>
            </a:r>
            <a:r>
              <a:rPr lang="en-US" sz="2400" dirty="0" err="1">
                <a:latin typeface="Montserrat Extra-Bold Bold" panose="020B0604020202020204" charset="-52"/>
              </a:rPr>
              <a:t>является</a:t>
            </a:r>
            <a:r>
              <a:rPr lang="en-US" sz="2400" dirty="0">
                <a:latin typeface="Montserrat Extra-Bold Bold" panose="020B0604020202020204" charset="-52"/>
              </a:rPr>
              <a:t> </a:t>
            </a:r>
            <a:r>
              <a:rPr lang="en-US" sz="2400" dirty="0" err="1">
                <a:latin typeface="Montserrat Extra-Bold Bold" panose="020B0604020202020204" charset="-52"/>
              </a:rPr>
              <a:t>абсолютным</a:t>
            </a:r>
            <a:r>
              <a:rPr lang="en-US" sz="2400" dirty="0">
                <a:latin typeface="Montserrat Extra-Bold Bold" panose="020B0604020202020204" charset="-52"/>
              </a:rPr>
              <a:t> </a:t>
            </a:r>
            <a:r>
              <a:rPr lang="en-US" sz="2400" dirty="0" err="1">
                <a:latin typeface="Montserrat Extra-Bold Bold" panose="020B0604020202020204" charset="-52"/>
              </a:rPr>
              <a:t>злом</a:t>
            </a:r>
            <a:r>
              <a:rPr lang="en-US" sz="2400" dirty="0">
                <a:latin typeface="Montserrat Extra-Bold Bold" panose="020B0604020202020204" charset="-52"/>
              </a:rPr>
              <a:t>, </a:t>
            </a:r>
            <a:r>
              <a:rPr lang="en-US" sz="2400" dirty="0" err="1">
                <a:latin typeface="Montserrat Extra-Bold Bold" panose="020B0604020202020204" charset="-52"/>
              </a:rPr>
              <a:t>которое</a:t>
            </a:r>
            <a:r>
              <a:rPr lang="en-US" sz="2400" dirty="0">
                <a:latin typeface="Montserrat Extra-Bold Bold" panose="020B0604020202020204" charset="-52"/>
              </a:rPr>
              <a:t> </a:t>
            </a:r>
            <a:r>
              <a:rPr lang="en-US" sz="2400" dirty="0" err="1">
                <a:latin typeface="Montserrat Extra-Bold Bold" panose="020B0604020202020204" charset="-52"/>
              </a:rPr>
              <a:t>необходимо</a:t>
            </a:r>
            <a:r>
              <a:rPr lang="en-US" sz="2400" dirty="0">
                <a:latin typeface="Montserrat Extra-Bold Bold" panose="020B0604020202020204" charset="-52"/>
              </a:rPr>
              <a:t> </a:t>
            </a:r>
            <a:r>
              <a:rPr lang="en-US" sz="2400" dirty="0" err="1">
                <a:latin typeface="Montserrat Extra-Bold Bold" panose="020B0604020202020204" charset="-52"/>
              </a:rPr>
              <a:t>искоренять</a:t>
            </a:r>
            <a:r>
              <a:rPr lang="en-US" sz="2400" dirty="0">
                <a:latin typeface="Montserrat Extra-Bold Bold" panose="020B0604020202020204" charset="-52"/>
              </a:rPr>
              <a:t>.</a:t>
            </a:r>
            <a:br>
              <a:rPr lang="ru-RU" sz="1600" dirty="0"/>
            </a:br>
            <a:endParaRPr lang="ru-RU" sz="1600" dirty="0"/>
          </a:p>
        </p:txBody>
      </p:sp>
      <p:pic>
        <p:nvPicPr>
          <p:cNvPr id="20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336194" y="3028126"/>
            <a:ext cx="1161430" cy="1409502"/>
          </a:xfrm>
          <a:prstGeom prst="rect">
            <a:avLst/>
          </a:prstGeom>
        </p:spPr>
      </p:pic>
      <p:sp>
        <p:nvSpPr>
          <p:cNvPr id="21" name="TextBox 8"/>
          <p:cNvSpPr txBox="1"/>
          <p:nvPr/>
        </p:nvSpPr>
        <p:spPr>
          <a:xfrm>
            <a:off x="5636557" y="3180879"/>
            <a:ext cx="8869584" cy="850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764"/>
              </a:lnSpc>
              <a:spcBef>
                <a:spcPct val="0"/>
              </a:spcBef>
            </a:pPr>
            <a:r>
              <a:rPr lang="ru-RU" sz="5499" u="none" dirty="0">
                <a:solidFill>
                  <a:srgbClr val="FFFFFF"/>
                </a:solidFill>
                <a:latin typeface="Montserrat Extra-Bold"/>
              </a:rPr>
              <a:t>Итоги опроса</a:t>
            </a:r>
            <a:endParaRPr lang="en-US" sz="5499" u="none" dirty="0">
              <a:solidFill>
                <a:srgbClr val="FFFFFF"/>
              </a:solidFill>
              <a:latin typeface="Montserrat Extra-Bold"/>
            </a:endParaRPr>
          </a:p>
        </p:txBody>
      </p:sp>
    </p:spTree>
    <p:extLst>
      <p:ext uri="{BB962C8B-B14F-4D97-AF65-F5344CB8AC3E}">
        <p14:creationId xmlns:p14="http://schemas.microsoft.com/office/powerpoint/2010/main" val="184272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392776" y="1000125"/>
            <a:ext cx="8248121" cy="1122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9220"/>
              </a:lnSpc>
              <a:spcBef>
                <a:spcPct val="0"/>
              </a:spcBef>
            </a:pPr>
            <a:r>
              <a:rPr lang="ru-RU" sz="7496" u="none" dirty="0">
                <a:solidFill>
                  <a:srgbClr val="214B7D"/>
                </a:solidFill>
                <a:latin typeface="Montserrat Extra-Bold"/>
              </a:rPr>
              <a:t>Вывод…</a:t>
            </a:r>
            <a:endParaRPr lang="en-US" sz="7496" u="none" dirty="0">
              <a:solidFill>
                <a:srgbClr val="214B7D"/>
              </a:solidFill>
              <a:latin typeface="Montserrat Extra-Bold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5034958"/>
            <a:ext cx="18288000" cy="5252042"/>
            <a:chOff x="0" y="0"/>
            <a:chExt cx="4816593" cy="13832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383254"/>
            </a:xfrm>
            <a:custGeom>
              <a:avLst/>
              <a:gdLst/>
              <a:ahLst/>
              <a:cxnLst/>
              <a:rect l="l" t="t" r="r" b="b"/>
              <a:pathLst>
                <a:path w="4816592" h="1383254">
                  <a:moveTo>
                    <a:pt x="0" y="0"/>
                  </a:moveTo>
                  <a:lnTo>
                    <a:pt x="4816592" y="0"/>
                  </a:lnTo>
                  <a:lnTo>
                    <a:pt x="4816592" y="1383254"/>
                  </a:lnTo>
                  <a:lnTo>
                    <a:pt x="0" y="1383254"/>
                  </a:lnTo>
                  <a:close/>
                </a:path>
              </a:pathLst>
            </a:custGeom>
            <a:solidFill>
              <a:srgbClr val="C8DCF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7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3715" y="2323580"/>
            <a:ext cx="8067889" cy="579421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5400000">
            <a:off x="381714" y="381200"/>
            <a:ext cx="250567" cy="250166"/>
            <a:chOff x="0" y="0"/>
            <a:chExt cx="6350000" cy="633984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83A2C6"/>
            </a:solidFill>
          </p:spPr>
        </p:sp>
      </p:grpSp>
      <p:sp>
        <p:nvSpPr>
          <p:cNvPr id="9" name="Прямоугольник 8"/>
          <p:cNvSpPr/>
          <p:nvPr/>
        </p:nvSpPr>
        <p:spPr>
          <a:xfrm>
            <a:off x="8953500" y="2423926"/>
            <a:ext cx="93726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Montserrat Extra-Bold Bold" panose="020B0604020202020204" charset="-52"/>
              </a:rPr>
              <a:t>Подводя</a:t>
            </a:r>
            <a:r>
              <a:rPr lang="en-US" sz="2800" dirty="0">
                <a:latin typeface="Montserrat Extra-Bold Bold" panose="020B0604020202020204" charset="-52"/>
              </a:rPr>
              <a:t> </a:t>
            </a:r>
            <a:r>
              <a:rPr lang="en-US" sz="2800" dirty="0" err="1">
                <a:latin typeface="Montserrat Extra-Bold Bold" panose="020B0604020202020204" charset="-52"/>
              </a:rPr>
              <a:t>итоги</a:t>
            </a:r>
            <a:r>
              <a:rPr lang="en-US" sz="2800" dirty="0">
                <a:latin typeface="Montserrat Extra-Bold Bold" panose="020B0604020202020204" charset="-52"/>
              </a:rPr>
              <a:t>, </a:t>
            </a:r>
            <a:r>
              <a:rPr lang="en-US" sz="2800" dirty="0" err="1">
                <a:latin typeface="Montserrat Extra-Bold Bold" panose="020B0604020202020204" charset="-52"/>
              </a:rPr>
              <a:t>мы</a:t>
            </a:r>
            <a:r>
              <a:rPr lang="en-US" sz="2800" dirty="0">
                <a:latin typeface="Montserrat Extra-Bold Bold" panose="020B0604020202020204" charset="-52"/>
              </a:rPr>
              <a:t> </a:t>
            </a:r>
            <a:r>
              <a:rPr lang="en-US" sz="2800" dirty="0" err="1">
                <a:latin typeface="Montserrat Extra-Bold Bold" panose="020B0604020202020204" charset="-52"/>
              </a:rPr>
              <a:t>хотим</a:t>
            </a:r>
            <a:r>
              <a:rPr lang="en-US" sz="2800" dirty="0">
                <a:latin typeface="Montserrat Extra-Bold Bold" panose="020B0604020202020204" charset="-52"/>
              </a:rPr>
              <a:t> </a:t>
            </a:r>
            <a:r>
              <a:rPr lang="en-US" sz="2800" dirty="0" err="1">
                <a:latin typeface="Montserrat Extra-Bold Bold" panose="020B0604020202020204" charset="-52"/>
              </a:rPr>
              <a:t>сказать</a:t>
            </a:r>
            <a:r>
              <a:rPr lang="en-US" sz="2800" dirty="0">
                <a:latin typeface="Montserrat Extra-Bold Bold" panose="020B0604020202020204" charset="-52"/>
              </a:rPr>
              <a:t>, </a:t>
            </a:r>
            <a:r>
              <a:rPr lang="en-US" sz="2800" dirty="0" err="1">
                <a:latin typeface="Montserrat Extra-Bold Bold" panose="020B0604020202020204" charset="-52"/>
              </a:rPr>
              <a:t>что</a:t>
            </a:r>
            <a:r>
              <a:rPr lang="en-US" sz="2800" dirty="0">
                <a:latin typeface="Montserrat Extra-Bold Bold" panose="020B0604020202020204" charset="-52"/>
              </a:rPr>
              <a:t> </a:t>
            </a:r>
            <a:r>
              <a:rPr lang="en-US" sz="2800" dirty="0" err="1">
                <a:latin typeface="Montserrat Extra-Bold Bold" panose="020B0604020202020204" charset="-52"/>
              </a:rPr>
              <a:t>довольны</a:t>
            </a:r>
            <a:r>
              <a:rPr lang="en-US" sz="2800" dirty="0">
                <a:latin typeface="Montserrat Extra-Bold Bold" panose="020B0604020202020204" charset="-52"/>
              </a:rPr>
              <a:t> </a:t>
            </a:r>
            <a:r>
              <a:rPr lang="en-US" sz="2800" dirty="0" err="1">
                <a:latin typeface="Montserrat Extra-Bold Bold" panose="020B0604020202020204" charset="-52"/>
              </a:rPr>
              <a:t>проведенной</a:t>
            </a:r>
            <a:r>
              <a:rPr lang="en-US" sz="2800" dirty="0">
                <a:latin typeface="Montserrat Extra-Bold Bold" panose="020B0604020202020204" charset="-52"/>
              </a:rPr>
              <a:t> </a:t>
            </a:r>
            <a:r>
              <a:rPr lang="en-US" sz="2800" dirty="0" err="1">
                <a:latin typeface="Montserrat Extra-Bold Bold" panose="020B0604020202020204" charset="-52"/>
              </a:rPr>
              <a:t>нами</a:t>
            </a:r>
            <a:r>
              <a:rPr lang="en-US" sz="2800" dirty="0">
                <a:latin typeface="Montserrat Extra-Bold Bold" panose="020B0604020202020204" charset="-52"/>
              </a:rPr>
              <a:t> </a:t>
            </a:r>
            <a:r>
              <a:rPr lang="en-US" sz="2800" dirty="0" err="1">
                <a:latin typeface="Montserrat Extra-Bold Bold" panose="020B0604020202020204" charset="-52"/>
              </a:rPr>
              <a:t>работ</a:t>
            </a:r>
            <a:r>
              <a:rPr lang="ru-RU" sz="2800" dirty="0">
                <a:latin typeface="Montserrat Extra-Bold Bold" panose="020B0604020202020204" charset="-52"/>
              </a:rPr>
              <a:t>ой</a:t>
            </a:r>
            <a:r>
              <a:rPr lang="en-US" sz="2800" dirty="0">
                <a:latin typeface="Montserrat Extra-Bold Bold" panose="020B0604020202020204" charset="-52"/>
              </a:rPr>
              <a:t> </a:t>
            </a:r>
            <a:r>
              <a:rPr lang="en-US" sz="2800" dirty="0" err="1">
                <a:latin typeface="Montserrat Extra-Bold Bold" panose="020B0604020202020204" charset="-52"/>
              </a:rPr>
              <a:t>по</a:t>
            </a:r>
            <a:r>
              <a:rPr lang="en-US" sz="2800" dirty="0">
                <a:latin typeface="Montserrat Extra-Bold Bold" panose="020B0604020202020204" charset="-52"/>
              </a:rPr>
              <a:t> </a:t>
            </a:r>
            <a:r>
              <a:rPr lang="en-US" sz="2800" dirty="0" err="1">
                <a:latin typeface="Montserrat Extra-Bold Bold" panose="020B0604020202020204" charset="-52"/>
              </a:rPr>
              <a:t>противодействию</a:t>
            </a:r>
            <a:r>
              <a:rPr lang="en-US" sz="2800" dirty="0">
                <a:latin typeface="Montserrat Extra-Bold Bold" panose="020B0604020202020204" charset="-52"/>
              </a:rPr>
              <a:t> </a:t>
            </a:r>
            <a:r>
              <a:rPr lang="en-US" sz="2800" dirty="0" err="1">
                <a:latin typeface="Montserrat Extra-Bold Bold" panose="020B0604020202020204" charset="-52"/>
              </a:rPr>
              <a:t>коррупции</a:t>
            </a:r>
            <a:r>
              <a:rPr lang="en-US" sz="2800" dirty="0">
                <a:latin typeface="Montserrat Extra-Bold Bold" panose="020B0604020202020204" charset="-52"/>
              </a:rPr>
              <a:t>, </a:t>
            </a:r>
            <a:r>
              <a:rPr lang="en-US" sz="2800" dirty="0" err="1">
                <a:latin typeface="Montserrat Extra-Bold Bold" panose="020B0604020202020204" charset="-52"/>
              </a:rPr>
              <a:t>однако</a:t>
            </a:r>
            <a:r>
              <a:rPr lang="en-US" sz="2800" dirty="0">
                <a:latin typeface="Montserrat Extra-Bold Bold" panose="020B0604020202020204" charset="-52"/>
              </a:rPr>
              <a:t> </a:t>
            </a:r>
            <a:r>
              <a:rPr lang="en-US" sz="2800" dirty="0" err="1">
                <a:latin typeface="Montserrat Extra-Bold Bold" panose="020B0604020202020204" charset="-52"/>
              </a:rPr>
              <a:t>не</a:t>
            </a:r>
            <a:r>
              <a:rPr lang="en-US" sz="2800" dirty="0">
                <a:latin typeface="Montserrat Extra-Bold Bold" panose="020B0604020202020204" charset="-52"/>
              </a:rPr>
              <a:t> </a:t>
            </a:r>
            <a:r>
              <a:rPr lang="en-US" sz="2800" dirty="0" err="1">
                <a:latin typeface="Montserrat Extra-Bold Bold" panose="020B0604020202020204" charset="-52"/>
              </a:rPr>
              <a:t>собираемся</a:t>
            </a:r>
            <a:r>
              <a:rPr lang="en-US" sz="2800" dirty="0">
                <a:latin typeface="Montserrat Extra-Bold Bold" panose="020B0604020202020204" charset="-52"/>
              </a:rPr>
              <a:t> </a:t>
            </a:r>
            <a:r>
              <a:rPr lang="en-US" sz="2800" dirty="0" err="1">
                <a:latin typeface="Montserrat Extra-Bold Bold" panose="020B0604020202020204" charset="-52"/>
              </a:rPr>
              <a:t>останавливаться</a:t>
            </a:r>
            <a:r>
              <a:rPr lang="en-US" sz="2800" dirty="0">
                <a:latin typeface="Montserrat Extra-Bold Bold" panose="020B0604020202020204" charset="-52"/>
              </a:rPr>
              <a:t> </a:t>
            </a:r>
            <a:r>
              <a:rPr lang="en-US" sz="2800" dirty="0" err="1">
                <a:latin typeface="Montserrat Extra-Bold Bold" panose="020B0604020202020204" charset="-52"/>
              </a:rPr>
              <a:t>на</a:t>
            </a:r>
            <a:r>
              <a:rPr lang="en-US" sz="2800" dirty="0">
                <a:latin typeface="Montserrat Extra-Bold Bold" panose="020B0604020202020204" charset="-52"/>
              </a:rPr>
              <a:t> </a:t>
            </a:r>
            <a:r>
              <a:rPr lang="en-US" sz="2800" dirty="0" err="1">
                <a:latin typeface="Montserrat Extra-Bold Bold" panose="020B0604020202020204" charset="-52"/>
              </a:rPr>
              <a:t>достигнутом</a:t>
            </a:r>
            <a:r>
              <a:rPr lang="en-US" sz="2800" dirty="0">
                <a:latin typeface="Montserrat Extra-Bold Bold" panose="020B0604020202020204" charset="-52"/>
              </a:rPr>
              <a:t> и </a:t>
            </a:r>
            <a:r>
              <a:rPr lang="en-US" sz="2800" dirty="0" err="1">
                <a:latin typeface="Montserrat Extra-Bold Bold" panose="020B0604020202020204" charset="-52"/>
              </a:rPr>
              <a:t>будем</a:t>
            </a:r>
            <a:r>
              <a:rPr lang="en-US" sz="2800" dirty="0">
                <a:latin typeface="Montserrat Extra-Bold Bold" panose="020B0604020202020204" charset="-52"/>
              </a:rPr>
              <a:t> </a:t>
            </a:r>
            <a:r>
              <a:rPr lang="en-US" sz="2800" dirty="0" err="1">
                <a:latin typeface="Montserrat Extra-Bold Bold" panose="020B0604020202020204" charset="-52"/>
              </a:rPr>
              <a:t>идти</a:t>
            </a:r>
            <a:r>
              <a:rPr lang="en-US" sz="2800" dirty="0">
                <a:latin typeface="Montserrat Extra-Bold Bold" panose="020B0604020202020204" charset="-52"/>
              </a:rPr>
              <a:t> </a:t>
            </a:r>
            <a:r>
              <a:rPr lang="en-US" sz="2800" dirty="0" err="1">
                <a:latin typeface="Montserrat Extra-Bold Bold" panose="020B0604020202020204" charset="-52"/>
              </a:rPr>
              <a:t>вперед</a:t>
            </a:r>
            <a:r>
              <a:rPr lang="en-US" sz="2800" dirty="0">
                <a:latin typeface="Montserrat Extra-Bold Bold" panose="020B0604020202020204" charset="-52"/>
              </a:rPr>
              <a:t>. </a:t>
            </a:r>
            <a:endParaRPr lang="ru-RU" sz="2800" dirty="0">
              <a:latin typeface="Montserrat Extra-Bold Bold" panose="020B0604020202020204" charset="-52"/>
            </a:endParaRPr>
          </a:p>
          <a:p>
            <a:r>
              <a:rPr lang="en-US" sz="2800" dirty="0" err="1">
                <a:latin typeface="Montserrat Extra-Bold Bold" panose="020B0604020202020204" charset="-52"/>
              </a:rPr>
              <a:t>Мы</a:t>
            </a:r>
            <a:r>
              <a:rPr lang="en-US" sz="2800" dirty="0">
                <a:latin typeface="Montserrat Extra-Bold Bold" panose="020B0604020202020204" charset="-52"/>
              </a:rPr>
              <a:t> </a:t>
            </a:r>
            <a:r>
              <a:rPr lang="en-US" sz="2800" dirty="0" err="1">
                <a:latin typeface="Montserrat Extra-Bold Bold" panose="020B0604020202020204" charset="-52"/>
              </a:rPr>
              <a:t>намерены</a:t>
            </a:r>
            <a:r>
              <a:rPr lang="en-US" sz="2800" dirty="0">
                <a:latin typeface="Montserrat Extra-Bold Bold" panose="020B0604020202020204" charset="-52"/>
              </a:rPr>
              <a:t> </a:t>
            </a:r>
            <a:r>
              <a:rPr lang="en-US" sz="2800" dirty="0" err="1">
                <a:latin typeface="Montserrat Extra-Bold Bold" panose="020B0604020202020204" charset="-52"/>
              </a:rPr>
              <a:t>воплотить</a:t>
            </a:r>
            <a:r>
              <a:rPr lang="en-US" sz="2800" dirty="0">
                <a:latin typeface="Montserrat Extra-Bold Bold" panose="020B0604020202020204" charset="-52"/>
              </a:rPr>
              <a:t> </a:t>
            </a:r>
            <a:r>
              <a:rPr lang="en-US" sz="2800" dirty="0" err="1">
                <a:latin typeface="Montserrat Extra-Bold Bold" panose="020B0604020202020204" charset="-52"/>
              </a:rPr>
              <a:t>наш</a:t>
            </a:r>
            <a:r>
              <a:rPr lang="ru-RU" sz="2800" dirty="0">
                <a:latin typeface="Montserrat Extra-Bold Bold" panose="020B0604020202020204" charset="-52"/>
              </a:rPr>
              <a:t>и проект и планы </a:t>
            </a:r>
            <a:r>
              <a:rPr lang="en-US" sz="2800" dirty="0">
                <a:latin typeface="Montserrat Extra-Bold Bold" panose="020B0604020202020204" charset="-52"/>
              </a:rPr>
              <a:t> в </a:t>
            </a:r>
            <a:r>
              <a:rPr lang="en-US" sz="2800" dirty="0" err="1">
                <a:latin typeface="Montserrat Extra-Bold Bold" panose="020B0604020202020204" charset="-52"/>
              </a:rPr>
              <a:t>жизнь</a:t>
            </a:r>
            <a:r>
              <a:rPr lang="ru-RU" sz="2800" dirty="0">
                <a:latin typeface="Montserrat Extra-Bold Bold" panose="020B0604020202020204" charset="-52"/>
              </a:rPr>
              <a:t> и уверены в том, что они будут эффективны.</a:t>
            </a:r>
          </a:p>
          <a:p>
            <a:r>
              <a:rPr lang="ru-RU" sz="2800" dirty="0">
                <a:latin typeface="Montserrat Extra-Bold Bold" panose="020B0604020202020204" charset="-52"/>
              </a:rPr>
              <a:t>От к</a:t>
            </a:r>
            <a:r>
              <a:rPr lang="en-US" sz="2800" dirty="0" err="1">
                <a:latin typeface="Montserrat Extra-Bold Bold" panose="020B0604020202020204" charset="-52"/>
              </a:rPr>
              <a:t>оррупци</a:t>
            </a:r>
            <a:r>
              <a:rPr lang="ru-RU" sz="2800" dirty="0">
                <a:latin typeface="Montserrat Extra-Bold Bold" panose="020B0604020202020204" charset="-52"/>
              </a:rPr>
              <a:t>и </a:t>
            </a:r>
            <a:r>
              <a:rPr lang="en-US" sz="2800" dirty="0">
                <a:latin typeface="Montserrat Extra-Bold Bold" panose="020B0604020202020204" charset="-52"/>
              </a:rPr>
              <a:t>в </a:t>
            </a:r>
            <a:r>
              <a:rPr lang="en-US" sz="2800" dirty="0" err="1">
                <a:latin typeface="Montserrat Extra-Bold Bold" panose="020B0604020202020204" charset="-52"/>
              </a:rPr>
              <a:t>нашем</a:t>
            </a:r>
            <a:r>
              <a:rPr lang="en-US" sz="2800" dirty="0">
                <a:latin typeface="Montserrat Extra-Bold Bold" panose="020B0604020202020204" charset="-52"/>
              </a:rPr>
              <a:t> </a:t>
            </a:r>
            <a:r>
              <a:rPr lang="en-US" sz="2800" dirty="0" err="1">
                <a:latin typeface="Montserrat Extra-Bold Bold" panose="020B0604020202020204" charset="-52"/>
              </a:rPr>
              <a:t>обществе</a:t>
            </a:r>
            <a:r>
              <a:rPr lang="en-US" sz="2800" dirty="0">
                <a:latin typeface="Montserrat Extra-Bold Bold" panose="020B0604020202020204" charset="-52"/>
              </a:rPr>
              <a:t> </a:t>
            </a:r>
            <a:r>
              <a:rPr lang="en-US" sz="2800" dirty="0" err="1">
                <a:latin typeface="Montserrat Extra-Bold Bold" panose="020B0604020202020204" charset="-52"/>
              </a:rPr>
              <a:t>много</a:t>
            </a:r>
            <a:r>
              <a:rPr lang="en-US" sz="2800" dirty="0">
                <a:latin typeface="Montserrat Extra-Bold Bold" panose="020B0604020202020204" charset="-52"/>
              </a:rPr>
              <a:t> </a:t>
            </a:r>
            <a:r>
              <a:rPr lang="en-US" sz="2800" dirty="0" err="1">
                <a:latin typeface="Montserrat Extra-Bold Bold" panose="020B0604020202020204" charset="-52"/>
              </a:rPr>
              <a:t>бед</a:t>
            </a:r>
            <a:r>
              <a:rPr lang="en-US" sz="2800" dirty="0">
                <a:latin typeface="Montserrat Extra-Bold Bold" panose="020B0604020202020204" charset="-52"/>
              </a:rPr>
              <a:t> и </a:t>
            </a:r>
            <a:r>
              <a:rPr lang="en-US" sz="2800" dirty="0" err="1">
                <a:latin typeface="Montserrat Extra-Bold Bold" panose="020B0604020202020204" charset="-52"/>
              </a:rPr>
              <a:t>зл</a:t>
            </a:r>
            <a:r>
              <a:rPr lang="ru-RU" sz="2800" dirty="0">
                <a:latin typeface="Montserrat Extra-Bold Bold" panose="020B0604020202020204" charset="-52"/>
              </a:rPr>
              <a:t>а, поэтому мы хотим, чтобы наша молодежь активно принимала участие в жизни и развитии страны, помогала в борьбе с насущными проблемами.</a:t>
            </a:r>
          </a:p>
          <a:p>
            <a:r>
              <a:rPr lang="ru-RU" sz="2800" dirty="0">
                <a:solidFill>
                  <a:srgbClr val="002060"/>
                </a:solidFill>
                <a:latin typeface="Montserrat Extra-Bold Bold" panose="020B0604020202020204" charset="-52"/>
              </a:rPr>
              <a:t>Мы-будущее нашей родины!</a:t>
            </a:r>
            <a:endParaRPr lang="en-US" sz="2800" dirty="0">
              <a:solidFill>
                <a:srgbClr val="002060"/>
              </a:solidFill>
              <a:latin typeface="Montserrat Extra-Bold Bold" panose="020B0604020202020204" charset="-52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762000" y="449215"/>
            <a:ext cx="11161830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9605"/>
              </a:lnSpc>
            </a:pPr>
            <a:r>
              <a:rPr lang="ru-RU" sz="8500" u="none" dirty="0">
                <a:solidFill>
                  <a:srgbClr val="51749D"/>
                </a:solidFill>
                <a:latin typeface="Montserrat Extra-Bold"/>
              </a:rPr>
              <a:t>Список литературы</a:t>
            </a:r>
            <a:endParaRPr lang="en-US" sz="8500" u="none" dirty="0">
              <a:solidFill>
                <a:srgbClr val="51749D"/>
              </a:solidFill>
              <a:latin typeface="Montserrat Extra-Bold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91092" y="3988899"/>
            <a:ext cx="6690582" cy="4239153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5400000">
            <a:off x="381714" y="381200"/>
            <a:ext cx="250567" cy="250166"/>
            <a:chOff x="0" y="0"/>
            <a:chExt cx="6350000" cy="63398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83A2C6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9104430" y="1922823"/>
            <a:ext cx="7807206" cy="6725877"/>
            <a:chOff x="0" y="0"/>
            <a:chExt cx="10409608" cy="5652204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0409608" cy="5652204"/>
              <a:chOff x="0" y="0"/>
              <a:chExt cx="2056219" cy="111648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056219" cy="1116485"/>
              </a:xfrm>
              <a:custGeom>
                <a:avLst/>
                <a:gdLst/>
                <a:ahLst/>
                <a:cxnLst/>
                <a:rect l="l" t="t" r="r" b="b"/>
                <a:pathLst>
                  <a:path w="2056219" h="1116485">
                    <a:moveTo>
                      <a:pt x="25783" y="0"/>
                    </a:moveTo>
                    <a:lnTo>
                      <a:pt x="2030436" y="0"/>
                    </a:lnTo>
                    <a:cubicBezTo>
                      <a:pt x="2044676" y="0"/>
                      <a:pt x="2056219" y="11543"/>
                      <a:pt x="2056219" y="25783"/>
                    </a:cubicBezTo>
                    <a:lnTo>
                      <a:pt x="2056219" y="1090702"/>
                    </a:lnTo>
                    <a:cubicBezTo>
                      <a:pt x="2056219" y="1104941"/>
                      <a:pt x="2044676" y="1116485"/>
                      <a:pt x="2030436" y="1116485"/>
                    </a:cubicBezTo>
                    <a:lnTo>
                      <a:pt x="25783" y="1116485"/>
                    </a:lnTo>
                    <a:cubicBezTo>
                      <a:pt x="11543" y="1116485"/>
                      <a:pt x="0" y="1104941"/>
                      <a:pt x="0" y="1090702"/>
                    </a:cubicBezTo>
                    <a:lnTo>
                      <a:pt x="0" y="25783"/>
                    </a:lnTo>
                    <a:cubicBezTo>
                      <a:pt x="0" y="11543"/>
                      <a:pt x="11543" y="0"/>
                      <a:pt x="25783" y="0"/>
                    </a:cubicBezTo>
                    <a:close/>
                  </a:path>
                </a:pathLst>
              </a:custGeom>
              <a:solidFill>
                <a:srgbClr val="C8DCF4"/>
              </a:solidFill>
              <a:ln>
                <a:noFill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47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0" y="2580712"/>
              <a:ext cx="10409608" cy="566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ctr">
                <a:lnSpc>
                  <a:spcPts val="4758"/>
                </a:lnSpc>
              </a:pPr>
              <a:endParaRPr lang="en-US" sz="2600" u="none" dirty="0">
                <a:solidFill>
                  <a:srgbClr val="214B7D"/>
                </a:solidFill>
                <a:latin typeface="Montserrat Classic"/>
              </a:endParaRPr>
            </a:p>
          </p:txBody>
        </p:sp>
      </p:grpSp>
      <p:pic>
        <p:nvPicPr>
          <p:cNvPr id="13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32627" y="511726"/>
            <a:ext cx="2089895" cy="1411097"/>
          </a:xfrm>
          <a:prstGeom prst="rect">
            <a:avLst/>
          </a:prstGeom>
        </p:spPr>
      </p:pic>
      <p:pic>
        <p:nvPicPr>
          <p:cNvPr id="14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96957" y="8526647"/>
            <a:ext cx="1588269" cy="149170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9760880" y="1922823"/>
            <a:ext cx="6926919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4758"/>
              </a:lnSpc>
            </a:pPr>
            <a:r>
              <a:rPr lang="en-US" sz="1400" dirty="0">
                <a:solidFill>
                  <a:srgbClr val="214B7D"/>
                </a:solidFill>
                <a:latin typeface="Montserrat Classic"/>
              </a:rPr>
              <a:t>https://online.zakon.kz/m/amp/document/39330967https://ru.m.wikipedia.org/wiki/</a:t>
            </a:r>
            <a:r>
              <a:rPr lang="ru-RU" sz="1400" dirty="0">
                <a:solidFill>
                  <a:srgbClr val="214B7D"/>
                </a:solidFill>
                <a:latin typeface="Montserrat Classic"/>
              </a:rPr>
              <a:t>Коррупция</a:t>
            </a:r>
            <a:r>
              <a:rPr lang="en-US" sz="1400" dirty="0">
                <a:solidFill>
                  <a:srgbClr val="214B7D"/>
                </a:solidFill>
                <a:latin typeface="Montserrat Classic"/>
              </a:rPr>
              <a:t>http://www.elitarium.ru/korrupciya-vzyatka-povedenie-upravlenie-socialnye-normy-vliyanie-gosudarstvo-politika-zakon-izderzhki-risk-investicii/https://www.gov.kz/memleket/entities/kyzylorda-memleket-saulet/press/article/details/11212?lang=ruhttps://instagram.com/aikparlament?igshid=NDk5N2NlZjQ=</a:t>
            </a:r>
            <a:endParaRPr lang="ru-RU" sz="1400" dirty="0">
              <a:solidFill>
                <a:srgbClr val="214B7D"/>
              </a:solidFill>
              <a:latin typeface="Montserrat Classic"/>
            </a:endParaRPr>
          </a:p>
          <a:p>
            <a:pPr lvl="0" algn="ctr">
              <a:lnSpc>
                <a:spcPts val="4758"/>
              </a:lnSpc>
            </a:pPr>
            <a:r>
              <a:rPr lang="en-US" sz="1400" dirty="0">
                <a:solidFill>
                  <a:srgbClr val="214B7D"/>
                </a:solidFill>
                <a:latin typeface="Montserrat Classic"/>
              </a:rPr>
              <a:t>https://instagram.com/mrc_atbasar?igshid=NDk5N2NlZjQ=</a:t>
            </a:r>
            <a:endParaRPr lang="ru-RU" sz="1400" dirty="0">
              <a:solidFill>
                <a:srgbClr val="214B7D"/>
              </a:solidFill>
              <a:latin typeface="Montserrat Classic"/>
            </a:endParaRPr>
          </a:p>
          <a:p>
            <a:pPr lvl="0" algn="ctr">
              <a:lnSpc>
                <a:spcPts val="4758"/>
              </a:lnSpc>
            </a:pPr>
            <a:r>
              <a:rPr lang="en-US" sz="1400" dirty="0">
                <a:solidFill>
                  <a:srgbClr val="214B7D"/>
                </a:solidFill>
                <a:latin typeface="Montserrat Classic"/>
                <a:hlinkClick r:id="rId8"/>
              </a:rPr>
              <a:t>https://nonews.co/directory/lists/countries/corruption</a:t>
            </a:r>
            <a:endParaRPr lang="ru-RU" sz="1400" dirty="0">
              <a:solidFill>
                <a:srgbClr val="214B7D"/>
              </a:solidFill>
              <a:latin typeface="Montserrat Classic"/>
            </a:endParaRPr>
          </a:p>
          <a:p>
            <a:pPr lvl="0" algn="ctr">
              <a:lnSpc>
                <a:spcPts val="4758"/>
              </a:lnSpc>
            </a:pPr>
            <a:r>
              <a:rPr lang="en-US" sz="1400" dirty="0">
                <a:solidFill>
                  <a:srgbClr val="214B7D"/>
                </a:solidFill>
                <a:latin typeface="Montserrat Classic"/>
                <a:hlinkClick r:id="rId9"/>
              </a:rPr>
              <a:t>https://de.m.wikipedia.org/wiki/Maskenaff%C3%A4re</a:t>
            </a:r>
            <a:endParaRPr lang="ru-RU" sz="1400" dirty="0">
              <a:solidFill>
                <a:srgbClr val="214B7D"/>
              </a:solidFill>
              <a:latin typeface="Montserrat Classic"/>
            </a:endParaRPr>
          </a:p>
          <a:p>
            <a:pPr lvl="0" algn="ctr">
              <a:lnSpc>
                <a:spcPts val="4758"/>
              </a:lnSpc>
            </a:pPr>
            <a:r>
              <a:rPr lang="en-US" sz="1400" dirty="0">
                <a:solidFill>
                  <a:srgbClr val="214B7D"/>
                </a:solidFill>
                <a:latin typeface="Montserrat Classic"/>
              </a:rPr>
              <a:t>https://promum.com.ua/ru/blogi-mam/kak-u-nih-byit-mamoy-v-yuzhnoy-koree/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/>
          </p:cNvPicPr>
          <p:nvPr/>
        </p:nvPicPr>
        <p:blipFill>
          <a:blip r:embed="rId3">
            <a:alphaModFix amt="19999"/>
          </a:blip>
          <a:srcRect t="3987" b="3987"/>
          <a:stretch>
            <a:fillRect/>
          </a:stretch>
        </p:blipFill>
        <p:spPr>
          <a:xfrm>
            <a:off x="152400" y="-114300"/>
            <a:ext cx="18288000" cy="10287000"/>
          </a:xfrm>
          <a:prstGeom prst="rect">
            <a:avLst/>
          </a:prstGeom>
        </p:spPr>
      </p:pic>
      <p:sp>
        <p:nvSpPr>
          <p:cNvPr id="539" name="Google Shape;539;p44"/>
          <p:cNvSpPr txBox="1">
            <a:spLocks noGrp="1"/>
          </p:cNvSpPr>
          <p:nvPr>
            <p:ph type="title"/>
          </p:nvPr>
        </p:nvSpPr>
        <p:spPr>
          <a:xfrm>
            <a:off x="2380200" y="604751"/>
            <a:ext cx="13527600" cy="1006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dirty="0"/>
              <a:t>TEAM PRESENTATION</a:t>
            </a:r>
            <a:endParaRPr dirty="0"/>
          </a:p>
        </p:txBody>
      </p:sp>
      <p:sp>
        <p:nvSpPr>
          <p:cNvPr id="540" name="Google Shape;540;p44"/>
          <p:cNvSpPr txBox="1">
            <a:spLocks noGrp="1"/>
          </p:cNvSpPr>
          <p:nvPr>
            <p:ph type="sldNum" idx="12"/>
          </p:nvPr>
        </p:nvSpPr>
        <p:spPr>
          <a:xfrm>
            <a:off x="8595318" y="9499703"/>
            <a:ext cx="1097400" cy="787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 algn="ctr" defTabSz="685800"/>
            <a:fld id="{00000000-1234-1234-1234-123412341234}" type="slidenum">
              <a:rPr lang="en">
                <a:solidFill>
                  <a:srgbClr val="191B0E"/>
                </a:solidFill>
                <a:latin typeface="Franklin Gothic Book" panose="020B0503020102020204"/>
              </a:rPr>
              <a:pPr algn="ctr" defTabSz="685800"/>
              <a:t>26</a:t>
            </a:fld>
            <a:endParaRPr>
              <a:solidFill>
                <a:srgbClr val="191B0E"/>
              </a:solidFill>
              <a:latin typeface="Franklin Gothic Book" panose="020B0503020102020204"/>
            </a:endParaRPr>
          </a:p>
        </p:txBody>
      </p:sp>
      <p:sp>
        <p:nvSpPr>
          <p:cNvPr id="542" name="Google Shape;542;p44"/>
          <p:cNvSpPr txBox="1"/>
          <p:nvPr/>
        </p:nvSpPr>
        <p:spPr>
          <a:xfrm>
            <a:off x="4303281" y="6580257"/>
            <a:ext cx="3821661" cy="14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defTabSz="685800"/>
            <a:r>
              <a:rPr lang="ru-RU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100" b="1" dirty="0">
                <a:solidFill>
                  <a:prstClr val="black"/>
                </a:solidFill>
                <a:latin typeface="Muli"/>
                <a:ea typeface="Calibri" panose="020F0502020204030204" pitchFamily="34" charset="0"/>
              </a:rPr>
              <a:t>Жунусова Жулдыз</a:t>
            </a:r>
            <a:br>
              <a:rPr lang="en" sz="3600" dirty="0">
                <a:solidFill>
                  <a:prstClr val="black"/>
                </a:solidFill>
                <a:latin typeface="Muli"/>
                <a:ea typeface="Muli"/>
                <a:cs typeface="Muli"/>
                <a:sym typeface="Muli"/>
              </a:rPr>
            </a:br>
            <a:r>
              <a:rPr lang="ru-RU" dirty="0">
                <a:solidFill>
                  <a:prstClr val="black"/>
                </a:solidFill>
                <a:latin typeface="Muli"/>
                <a:ea typeface="Muli"/>
                <a:cs typeface="Muli"/>
                <a:sym typeface="Muli"/>
              </a:rPr>
              <a:t>студентка 2 курса группы ПМ-25</a:t>
            </a:r>
          </a:p>
          <a:p>
            <a:pPr algn="ctr" defTabSz="685800"/>
            <a:endParaRPr sz="3600" dirty="0">
              <a:solidFill>
                <a:prstClr val="black"/>
              </a:solidFill>
              <a:latin typeface="Muli"/>
              <a:ea typeface="Muli"/>
              <a:cs typeface="Muli"/>
              <a:sym typeface="Muli"/>
            </a:endParaRPr>
          </a:p>
          <a:p>
            <a:pPr algn="ctr" defTabSz="685800">
              <a:spcBef>
                <a:spcPts val="800"/>
              </a:spcBef>
              <a:spcAft>
                <a:spcPts val="800"/>
              </a:spcAft>
            </a:pPr>
            <a:endParaRPr sz="3600" dirty="0">
              <a:solidFill>
                <a:prstClr val="black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548" name="Google Shape;548;p44"/>
          <p:cNvSpPr txBox="1"/>
          <p:nvPr/>
        </p:nvSpPr>
        <p:spPr>
          <a:xfrm>
            <a:off x="10349676" y="6625385"/>
            <a:ext cx="3704367" cy="14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defTabSz="685800"/>
            <a:r>
              <a:rPr lang="ru-RU" sz="21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Приходько Екатерина</a:t>
            </a:r>
            <a:br>
              <a:rPr lang="en" sz="3600" dirty="0">
                <a:solidFill>
                  <a:prstClr val="black"/>
                </a:solidFill>
                <a:latin typeface="Muli"/>
                <a:ea typeface="Muli"/>
                <a:cs typeface="Muli"/>
                <a:sym typeface="Muli"/>
              </a:rPr>
            </a:br>
            <a:r>
              <a:rPr lang="ru-RU">
                <a:solidFill>
                  <a:prstClr val="black"/>
                </a:solidFill>
                <a:latin typeface="Muli"/>
                <a:ea typeface="Muli"/>
                <a:cs typeface="Muli"/>
                <a:sym typeface="Muli"/>
              </a:rPr>
              <a:t>студентка 3 </a:t>
            </a:r>
            <a:r>
              <a:rPr lang="ru-RU" dirty="0">
                <a:solidFill>
                  <a:prstClr val="black"/>
                </a:solidFill>
                <a:latin typeface="Muli"/>
                <a:ea typeface="Muli"/>
                <a:cs typeface="Muli"/>
                <a:sym typeface="Muli"/>
              </a:rPr>
              <a:t>курса группы ЭВМ-35</a:t>
            </a:r>
            <a:endParaRPr dirty="0">
              <a:solidFill>
                <a:prstClr val="black"/>
              </a:solidFill>
              <a:latin typeface="Muli"/>
              <a:ea typeface="Muli"/>
              <a:cs typeface="Muli"/>
              <a:sym typeface="Muli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57A556-6E2C-4BB5-A284-1313F73316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91" t="18512" r="20150" b="20079"/>
          <a:stretch/>
        </p:blipFill>
        <p:spPr>
          <a:xfrm>
            <a:off x="9851025" y="2538758"/>
            <a:ext cx="4203018" cy="4041500"/>
          </a:xfrm>
          <a:prstGeom prst="ellipse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D822A4-92ED-4957-9610-ECE8DA8E3C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673" t="19602" r="20092" b="21000"/>
          <a:stretch/>
        </p:blipFill>
        <p:spPr>
          <a:xfrm>
            <a:off x="4303281" y="2614085"/>
            <a:ext cx="4022034" cy="396617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99360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8880421" cy="10287000"/>
            <a:chOff x="0" y="0"/>
            <a:chExt cx="2338876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8876" cy="2709333"/>
            </a:xfrm>
            <a:custGeom>
              <a:avLst/>
              <a:gdLst/>
              <a:ahLst/>
              <a:cxnLst/>
              <a:rect l="l" t="t" r="r" b="b"/>
              <a:pathLst>
                <a:path w="2338876" h="2709333">
                  <a:moveTo>
                    <a:pt x="0" y="0"/>
                  </a:moveTo>
                  <a:lnTo>
                    <a:pt x="2338876" y="0"/>
                  </a:lnTo>
                  <a:lnTo>
                    <a:pt x="233887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4C37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7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109166" y="2671981"/>
            <a:ext cx="7581473" cy="828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6764"/>
              </a:lnSpc>
              <a:spcBef>
                <a:spcPct val="0"/>
              </a:spcBef>
            </a:pPr>
            <a:r>
              <a:rPr lang="ru-RU" sz="5499" u="none" dirty="0">
                <a:solidFill>
                  <a:srgbClr val="51749D"/>
                </a:solidFill>
                <a:latin typeface="Montserrat Extra-Bold"/>
              </a:rPr>
              <a:t>Коррупция-это…</a:t>
            </a:r>
            <a:endParaRPr lang="en-US" sz="5499" u="none" dirty="0">
              <a:solidFill>
                <a:srgbClr val="51749D"/>
              </a:solidFill>
              <a:latin typeface="Montserrat Extra-Bold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-2" y="0"/>
            <a:ext cx="8880421" cy="10287000"/>
            <a:chOff x="0" y="0"/>
            <a:chExt cx="11840561" cy="13716000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alphaModFix amt="59000"/>
            </a:blip>
            <a:srcRect t="17847" b="4829"/>
            <a:stretch>
              <a:fillRect/>
            </a:stretch>
          </p:blipFill>
          <p:spPr>
            <a:xfrm>
              <a:off x="0" y="0"/>
              <a:ext cx="11840561" cy="13716000"/>
            </a:xfrm>
            <a:prstGeom prst="rect">
              <a:avLst/>
            </a:prstGeom>
          </p:spPr>
        </p:pic>
      </p:grpSp>
      <p:sp>
        <p:nvSpPr>
          <p:cNvPr id="11" name="Прямоугольник 10"/>
          <p:cNvSpPr/>
          <p:nvPr/>
        </p:nvSpPr>
        <p:spPr>
          <a:xfrm>
            <a:off x="9094940" y="3779102"/>
            <a:ext cx="9144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latin typeface="Montserrat Extra-Bold Bold" panose="020B0604020202020204" charset="-52"/>
                <a:ea typeface="Calibri" panose="020F0502020204030204" pitchFamily="34" charset="0"/>
              </a:rPr>
              <a:t>В первую очередь, она означает пренебрежительное отношение к себе, обществу, а затем нарушение  законов государства, которые должны соблюдаться в любой развитой стране. Коррупция становится причиной хаоса и беспорядка в обществе.</a:t>
            </a:r>
          </a:p>
          <a:p>
            <a:r>
              <a:rPr lang="ru-RU" sz="2400" dirty="0">
                <a:latin typeface="Montserrat Extra-Bold Bold" panose="020B0604020202020204" charset="-52"/>
                <a:ea typeface="Calibri" panose="020F0502020204030204" pitchFamily="34" charset="0"/>
              </a:rPr>
              <a:t>Коррупция является острой проблемой государства и общества, требующая незамедлительного решения. </a:t>
            </a:r>
          </a:p>
          <a:p>
            <a:r>
              <a:rPr lang="ru-RU" sz="2400" dirty="0">
                <a:latin typeface="Montserrat Extra-Bold Bold" panose="020B0604020202020204" charset="-52"/>
                <a:ea typeface="Calibri" panose="020F0502020204030204" pitchFamily="34" charset="0"/>
              </a:rPr>
              <a:t>Лично нас расстраивает то, что из-за коррупции появляются несправедливость и неравенство в обществе  </a:t>
            </a:r>
          </a:p>
        </p:txBody>
      </p:sp>
      <p:sp>
        <p:nvSpPr>
          <p:cNvPr id="12" name="AutoShape 2"/>
          <p:cNvSpPr/>
          <p:nvPr/>
        </p:nvSpPr>
        <p:spPr>
          <a:xfrm flipV="1">
            <a:off x="8880420" y="3549690"/>
            <a:ext cx="9559980" cy="12438"/>
          </a:xfrm>
          <a:prstGeom prst="line">
            <a:avLst/>
          </a:prstGeom>
          <a:ln w="38100" cap="flat">
            <a:solidFill>
              <a:srgbClr val="83A2C6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3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690639" y="942245"/>
            <a:ext cx="1161430" cy="1409502"/>
          </a:xfrm>
          <a:prstGeom prst="rect">
            <a:avLst/>
          </a:prstGeom>
        </p:spPr>
      </p:pic>
      <p:sp>
        <p:nvSpPr>
          <p:cNvPr id="14" name="TextBox 4"/>
          <p:cNvSpPr txBox="1"/>
          <p:nvPr/>
        </p:nvSpPr>
        <p:spPr>
          <a:xfrm>
            <a:off x="10744708" y="1282403"/>
            <a:ext cx="580963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ru-RU" sz="3200" dirty="0">
                <a:latin typeface="Montserrat Extra-Bold Bold" panose="020B0604020202020204" charset="-52"/>
              </a:rPr>
              <a:t>Что такое коррупция в</a:t>
            </a:r>
          </a:p>
          <a:p>
            <a:pPr algn="r"/>
            <a:r>
              <a:rPr lang="ru-RU" sz="3200" dirty="0">
                <a:latin typeface="Montserrat Extra-Bold Bold" panose="020B0604020202020204" charset="-52"/>
              </a:rPr>
              <a:t>нашем понимании?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605241" y="1049522"/>
            <a:ext cx="2735044" cy="4514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lnSpc>
                <a:spcPts val="2800"/>
              </a:lnSpc>
              <a:spcBef>
                <a:spcPct val="0"/>
              </a:spcBef>
            </a:pPr>
            <a:r>
              <a:rPr lang="ru-RU" sz="3600" dirty="0">
                <a:solidFill>
                  <a:srgbClr val="214B7D"/>
                </a:solidFill>
                <a:latin typeface="Montserrat Extra-Bold Bold" panose="020B0604020202020204" charset="-52"/>
              </a:rPr>
              <a:t>Введение</a:t>
            </a:r>
          </a:p>
        </p:txBody>
      </p:sp>
      <p:pic>
        <p:nvPicPr>
          <p:cNvPr id="16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260256" y="727391"/>
            <a:ext cx="546838" cy="54783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A2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1914" y="1281125"/>
            <a:ext cx="17234082" cy="3465234"/>
            <a:chOff x="0" y="0"/>
            <a:chExt cx="22978775" cy="4620313"/>
          </a:xfrm>
        </p:grpSpPr>
        <p:sp>
          <p:nvSpPr>
            <p:cNvPr id="3" name="AutoShape 3"/>
            <p:cNvSpPr/>
            <p:nvPr/>
          </p:nvSpPr>
          <p:spPr>
            <a:xfrm>
              <a:off x="18759729" y="24093"/>
              <a:ext cx="4219047" cy="0"/>
            </a:xfrm>
            <a:prstGeom prst="line">
              <a:avLst/>
            </a:prstGeom>
            <a:ln w="127000" cap="rnd">
              <a:solidFill>
                <a:srgbClr val="F4C37D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" name="AutoShape 4"/>
            <p:cNvSpPr/>
            <p:nvPr/>
          </p:nvSpPr>
          <p:spPr>
            <a:xfrm>
              <a:off x="0" y="4474263"/>
              <a:ext cx="4176071" cy="0"/>
            </a:xfrm>
            <a:prstGeom prst="line">
              <a:avLst/>
            </a:prstGeom>
            <a:ln w="127000" cap="rnd">
              <a:solidFill>
                <a:srgbClr val="F4C37D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" name="AutoShape 5"/>
            <p:cNvSpPr/>
            <p:nvPr/>
          </p:nvSpPr>
          <p:spPr>
            <a:xfrm rot="-3600000">
              <a:off x="3743218" y="3924995"/>
              <a:ext cx="1385797" cy="0"/>
            </a:xfrm>
            <a:prstGeom prst="line">
              <a:avLst/>
            </a:prstGeom>
            <a:ln w="127000" cap="rnd">
              <a:solidFill>
                <a:srgbClr val="F4C37D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6" name="AutoShape 6"/>
            <p:cNvSpPr/>
            <p:nvPr/>
          </p:nvSpPr>
          <p:spPr>
            <a:xfrm rot="-3600000">
              <a:off x="8398452" y="2793403"/>
              <a:ext cx="1385797" cy="0"/>
            </a:xfrm>
            <a:prstGeom prst="line">
              <a:avLst/>
            </a:prstGeom>
            <a:ln w="127000" cap="rnd">
              <a:solidFill>
                <a:srgbClr val="F4C37D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7" name="AutoShape 7"/>
            <p:cNvSpPr/>
            <p:nvPr/>
          </p:nvSpPr>
          <p:spPr>
            <a:xfrm rot="-3600000">
              <a:off x="13094705" y="1680860"/>
              <a:ext cx="1385797" cy="0"/>
            </a:xfrm>
            <a:prstGeom prst="line">
              <a:avLst/>
            </a:prstGeom>
            <a:ln w="127000" cap="rnd">
              <a:solidFill>
                <a:srgbClr val="F4C37D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" name="AutoShape 8"/>
            <p:cNvSpPr/>
            <p:nvPr/>
          </p:nvSpPr>
          <p:spPr>
            <a:xfrm rot="-3600000">
              <a:off x="17806495" y="568318"/>
              <a:ext cx="1385797" cy="0"/>
            </a:xfrm>
            <a:prstGeom prst="line">
              <a:avLst/>
            </a:prstGeom>
            <a:ln w="127000" cap="rnd">
              <a:solidFill>
                <a:srgbClr val="F4C37D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" name="AutoShape 9"/>
            <p:cNvSpPr/>
            <p:nvPr/>
          </p:nvSpPr>
          <p:spPr>
            <a:xfrm>
              <a:off x="4700676" y="3361720"/>
              <a:ext cx="4122731" cy="0"/>
            </a:xfrm>
            <a:prstGeom prst="line">
              <a:avLst/>
            </a:prstGeom>
            <a:ln w="127000" cap="rnd">
              <a:solidFill>
                <a:srgbClr val="F4C37D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" name="AutoShape 10"/>
            <p:cNvSpPr/>
            <p:nvPr/>
          </p:nvSpPr>
          <p:spPr>
            <a:xfrm>
              <a:off x="9351771" y="2249178"/>
              <a:ext cx="4166649" cy="0"/>
            </a:xfrm>
            <a:prstGeom prst="line">
              <a:avLst/>
            </a:prstGeom>
            <a:ln w="127000" cap="rnd">
              <a:solidFill>
                <a:srgbClr val="F4C37D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" name="AutoShape 11"/>
            <p:cNvSpPr/>
            <p:nvPr/>
          </p:nvSpPr>
          <p:spPr>
            <a:xfrm>
              <a:off x="14049140" y="1136635"/>
              <a:ext cx="4174538" cy="0"/>
            </a:xfrm>
            <a:prstGeom prst="line">
              <a:avLst/>
            </a:prstGeom>
            <a:ln w="127000" cap="rnd">
              <a:solidFill>
                <a:srgbClr val="F4C37D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44" name="Group 44"/>
          <p:cNvGrpSpPr/>
          <p:nvPr/>
        </p:nvGrpSpPr>
        <p:grpSpPr>
          <a:xfrm rot="5400000">
            <a:off x="381714" y="381200"/>
            <a:ext cx="250567" cy="250166"/>
            <a:chOff x="0" y="0"/>
            <a:chExt cx="6350000" cy="633984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6" name="Group 2"/>
          <p:cNvGrpSpPr/>
          <p:nvPr/>
        </p:nvGrpSpPr>
        <p:grpSpPr>
          <a:xfrm>
            <a:off x="414442" y="4718285"/>
            <a:ext cx="17234082" cy="3465234"/>
            <a:chOff x="0" y="0"/>
            <a:chExt cx="22978775" cy="4620313"/>
          </a:xfrm>
        </p:grpSpPr>
        <p:sp>
          <p:nvSpPr>
            <p:cNvPr id="47" name="AutoShape 3"/>
            <p:cNvSpPr/>
            <p:nvPr/>
          </p:nvSpPr>
          <p:spPr>
            <a:xfrm>
              <a:off x="18759729" y="24093"/>
              <a:ext cx="4219047" cy="0"/>
            </a:xfrm>
            <a:prstGeom prst="line">
              <a:avLst/>
            </a:prstGeom>
            <a:ln w="127000" cap="rnd">
              <a:solidFill>
                <a:srgbClr val="F4C37D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" name="AutoShape 4"/>
            <p:cNvSpPr/>
            <p:nvPr/>
          </p:nvSpPr>
          <p:spPr>
            <a:xfrm>
              <a:off x="0" y="4474263"/>
              <a:ext cx="4176071" cy="0"/>
            </a:xfrm>
            <a:prstGeom prst="line">
              <a:avLst/>
            </a:prstGeom>
            <a:ln w="127000" cap="rnd">
              <a:solidFill>
                <a:srgbClr val="F4C37D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9" name="AutoShape 5"/>
            <p:cNvSpPr/>
            <p:nvPr/>
          </p:nvSpPr>
          <p:spPr>
            <a:xfrm rot="-3600000">
              <a:off x="3743218" y="3924995"/>
              <a:ext cx="1385797" cy="0"/>
            </a:xfrm>
            <a:prstGeom prst="line">
              <a:avLst/>
            </a:prstGeom>
            <a:ln w="127000" cap="rnd">
              <a:solidFill>
                <a:srgbClr val="F4C37D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0" name="AutoShape 6"/>
            <p:cNvSpPr/>
            <p:nvPr/>
          </p:nvSpPr>
          <p:spPr>
            <a:xfrm rot="-3600000">
              <a:off x="8398452" y="2793403"/>
              <a:ext cx="1385797" cy="0"/>
            </a:xfrm>
            <a:prstGeom prst="line">
              <a:avLst/>
            </a:prstGeom>
            <a:ln w="127000" cap="rnd">
              <a:solidFill>
                <a:srgbClr val="F4C37D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1" name="AutoShape 7"/>
            <p:cNvSpPr/>
            <p:nvPr/>
          </p:nvSpPr>
          <p:spPr>
            <a:xfrm rot="-3600000">
              <a:off x="13094705" y="1680860"/>
              <a:ext cx="1385797" cy="0"/>
            </a:xfrm>
            <a:prstGeom prst="line">
              <a:avLst/>
            </a:prstGeom>
            <a:ln w="127000" cap="rnd">
              <a:solidFill>
                <a:srgbClr val="F4C37D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2" name="AutoShape 8"/>
            <p:cNvSpPr/>
            <p:nvPr/>
          </p:nvSpPr>
          <p:spPr>
            <a:xfrm rot="-3600000">
              <a:off x="17806495" y="568318"/>
              <a:ext cx="1385797" cy="0"/>
            </a:xfrm>
            <a:prstGeom prst="line">
              <a:avLst/>
            </a:prstGeom>
            <a:ln w="127000" cap="rnd">
              <a:solidFill>
                <a:srgbClr val="F4C37D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3" name="AutoShape 9"/>
            <p:cNvSpPr/>
            <p:nvPr/>
          </p:nvSpPr>
          <p:spPr>
            <a:xfrm>
              <a:off x="4700676" y="3361720"/>
              <a:ext cx="4122731" cy="0"/>
            </a:xfrm>
            <a:prstGeom prst="line">
              <a:avLst/>
            </a:prstGeom>
            <a:ln w="127000" cap="rnd">
              <a:solidFill>
                <a:srgbClr val="F4C37D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4" name="AutoShape 10"/>
            <p:cNvSpPr/>
            <p:nvPr/>
          </p:nvSpPr>
          <p:spPr>
            <a:xfrm>
              <a:off x="9351771" y="2249178"/>
              <a:ext cx="4166649" cy="0"/>
            </a:xfrm>
            <a:prstGeom prst="line">
              <a:avLst/>
            </a:prstGeom>
            <a:ln w="127000" cap="rnd">
              <a:solidFill>
                <a:srgbClr val="F4C37D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5" name="AutoShape 11"/>
            <p:cNvSpPr/>
            <p:nvPr/>
          </p:nvSpPr>
          <p:spPr>
            <a:xfrm>
              <a:off x="14049140" y="1136635"/>
              <a:ext cx="4174538" cy="0"/>
            </a:xfrm>
            <a:prstGeom prst="line">
              <a:avLst/>
            </a:prstGeom>
            <a:ln w="127000" cap="rnd">
              <a:solidFill>
                <a:srgbClr val="F4C37D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56" name="Прямоугольник 55"/>
          <p:cNvSpPr/>
          <p:nvPr/>
        </p:nvSpPr>
        <p:spPr>
          <a:xfrm>
            <a:off x="506997" y="428026"/>
            <a:ext cx="55499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Montserrat Extra-Bold Bold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Причины  коррупции…</a:t>
            </a:r>
            <a:endParaRPr lang="en-US" sz="3200" dirty="0">
              <a:latin typeface="Montserrat Extra-Bold Bold" panose="020B0604020202020204" charset="-52"/>
            </a:endParaRPr>
          </a:p>
        </p:txBody>
      </p:sp>
      <p:sp>
        <p:nvSpPr>
          <p:cNvPr id="58" name="TextBox 23"/>
          <p:cNvSpPr txBox="1"/>
          <p:nvPr/>
        </p:nvSpPr>
        <p:spPr>
          <a:xfrm>
            <a:off x="381914" y="2890692"/>
            <a:ext cx="3735551" cy="573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dirty="0">
                <a:solidFill>
                  <a:schemeClr val="bg1"/>
                </a:solidFill>
                <a:latin typeface="Montserrat Extra-Bold Bold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Низкие заработные платы гос. служащих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3867871" y="2601173"/>
            <a:ext cx="3643946" cy="3859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dirty="0">
                <a:solidFill>
                  <a:schemeClr val="bg1"/>
                </a:solidFill>
                <a:latin typeface="Montserrat Extra-Bold Bold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Экономический упадок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7198289" y="1744687"/>
            <a:ext cx="3666388" cy="7658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dirty="0">
                <a:solidFill>
                  <a:schemeClr val="bg1"/>
                </a:solidFill>
                <a:latin typeface="Montserrat Extra-Bold Bold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Низкий уровень жизни </a:t>
            </a:r>
          </a:p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dirty="0">
                <a:solidFill>
                  <a:schemeClr val="bg1"/>
                </a:solidFill>
                <a:latin typeface="Montserrat Extra-Bold Bold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населения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10384187" y="919437"/>
            <a:ext cx="3974165" cy="7658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dirty="0">
                <a:solidFill>
                  <a:schemeClr val="bg1"/>
                </a:solidFill>
                <a:latin typeface="Montserrat Extra-Bold Bold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Неразвитость институтов </a:t>
            </a:r>
          </a:p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dirty="0">
                <a:solidFill>
                  <a:schemeClr val="bg1"/>
                </a:solidFill>
                <a:latin typeface="Montserrat Extra-Bold Bold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гражданского общества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14121706" y="513691"/>
            <a:ext cx="3887603" cy="3696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b="1" dirty="0">
                <a:solidFill>
                  <a:schemeClr val="bg1"/>
                </a:solidFill>
                <a:latin typeface="Montserrat Extra-Bold Bold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Коррупция как привычка</a:t>
            </a:r>
            <a:endParaRPr lang="ru-RU" dirty="0">
              <a:solidFill>
                <a:schemeClr val="bg1"/>
              </a:solidFill>
              <a:latin typeface="Montserrat Extra-Bold Bold" panose="020B0604020202020204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3850126" y="3063964"/>
            <a:ext cx="2149948" cy="3859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dirty="0">
                <a:solidFill>
                  <a:schemeClr val="bg1"/>
                </a:solidFill>
                <a:latin typeface="Montserrat Extra-Bold Bold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Бюрократия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441901" y="4820599"/>
            <a:ext cx="9144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-Bold Bold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Проявления коррупции... </a:t>
            </a:r>
            <a:b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-Bold Bold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Montserrat Extra-Bold Bold" panose="020B0604020202020204" charset="-52"/>
            </a:endParaRPr>
          </a:p>
        </p:txBody>
      </p:sp>
      <p:grpSp>
        <p:nvGrpSpPr>
          <p:cNvPr id="66" name="Group 44"/>
          <p:cNvGrpSpPr/>
          <p:nvPr/>
        </p:nvGrpSpPr>
        <p:grpSpPr>
          <a:xfrm rot="5400000">
            <a:off x="381714" y="4876298"/>
            <a:ext cx="250567" cy="250166"/>
            <a:chOff x="0" y="0"/>
            <a:chExt cx="6350000" cy="6339840"/>
          </a:xfrm>
        </p:grpSpPr>
        <p:sp>
          <p:nvSpPr>
            <p:cNvPr id="67" name="Freeform 4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8" name="Group 44"/>
          <p:cNvGrpSpPr/>
          <p:nvPr/>
        </p:nvGrpSpPr>
        <p:grpSpPr>
          <a:xfrm rot="5400000">
            <a:off x="316618" y="9579791"/>
            <a:ext cx="250567" cy="250166"/>
            <a:chOff x="0" y="0"/>
            <a:chExt cx="6350000" cy="6339840"/>
          </a:xfrm>
        </p:grpSpPr>
        <p:sp>
          <p:nvSpPr>
            <p:cNvPr id="69" name="Freeform 4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1" name="Прямоугольник 70"/>
          <p:cNvSpPr/>
          <p:nvPr/>
        </p:nvSpPr>
        <p:spPr>
          <a:xfrm>
            <a:off x="11495490" y="4746677"/>
            <a:ext cx="2459327" cy="3696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6000"/>
              </a:lnSpc>
              <a:spcAft>
                <a:spcPts val="800"/>
              </a:spcAft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-Bold Bold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Мошенничество. 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342092" y="6749732"/>
            <a:ext cx="47051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-Bold Bold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Злоупотребление должностными </a:t>
            </a:r>
          </a:p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-Bold Bold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полномочиями.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Montserrat Extra-Bold Bold" panose="020B0604020202020204" charset="-52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4383998" y="6220502"/>
            <a:ext cx="2361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-Bold Bold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Взяточничество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-Bold Bold" panose="020B0604020202020204" charset="-52"/>
              </a:rPr>
              <a:t> 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Montserrat Extra-Bold Bold" panose="020B0604020202020204" charset="-52"/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7077209" y="5259484"/>
            <a:ext cx="38106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 Extra-Bold Bold" panose="020B0604020202020204" charset="-52"/>
              </a:rPr>
              <a:t>Р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 Extra-Bold Bold" panose="020B0604020202020204" charset="-52"/>
              </a:rPr>
              <a:t>астрата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-Bold Bold" panose="020B0604020202020204" charset="-52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 Extra-Bold Bold" panose="020B0604020202020204" charset="-52"/>
              </a:rPr>
              <a:t>государственных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-Bold Bold" panose="020B0604020202020204" charset="-52"/>
              </a:rPr>
              <a:t> 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Montserrat Extra-Bold Bold" panose="020B0604020202020204" charset="-52"/>
            </a:endParaRPr>
          </a:p>
          <a:p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ontserrat Extra-Bold Bold" panose="020B0604020202020204" charset="-52"/>
              </a:rPr>
              <a:t>средств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Montserrat Extra-Bold Bold" panose="020B0604020202020204" charset="-52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15207348" y="4224871"/>
            <a:ext cx="1653017" cy="3696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6000"/>
              </a:lnSpc>
              <a:spcAft>
                <a:spcPts val="800"/>
              </a:spcAft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-Bold Bold" panose="020B0604020202020204" charset="-52"/>
                <a:ea typeface="Calibri" panose="020F0502020204030204" pitchFamily="34" charset="0"/>
                <a:cs typeface="Times New Roman" panose="02020603050405020304" pitchFamily="18" charset="0"/>
              </a:rPr>
              <a:t>Кумовство </a:t>
            </a:r>
          </a:p>
        </p:txBody>
      </p:sp>
      <p:sp>
        <p:nvSpPr>
          <p:cNvPr id="77" name="Прямоугольник 76"/>
          <p:cNvSpPr/>
          <p:nvPr/>
        </p:nvSpPr>
        <p:spPr>
          <a:xfrm>
            <a:off x="441901" y="9568068"/>
            <a:ext cx="7467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Montserrat Extra-Bold Bold" panose="020B0604020202020204" charset="-52"/>
                <a:cs typeface="Times New Roman" panose="02020603050405020304" pitchFamily="18" charset="0"/>
              </a:rPr>
              <a:t>Последствия коррупции…</a:t>
            </a:r>
            <a:endParaRPr lang="en-US" sz="3200" dirty="0">
              <a:latin typeface="Montserrat Extra-Bold Bold" panose="020B0604020202020204" charset="-52"/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342092" y="8595983"/>
            <a:ext cx="6096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Montserrat Extra-Bold Bold" panose="020B0604020202020204" charset="-52"/>
              </a:rPr>
              <a:t>Ведёт к  замедлению экономического роста.</a:t>
            </a:r>
          </a:p>
        </p:txBody>
      </p:sp>
      <p:sp>
        <p:nvSpPr>
          <p:cNvPr id="80" name="Прямоугольник 79"/>
          <p:cNvSpPr/>
          <p:nvPr/>
        </p:nvSpPr>
        <p:spPr>
          <a:xfrm>
            <a:off x="3968839" y="7553445"/>
            <a:ext cx="47793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atin typeface="Montserrat Extra-Bold Bold" panose="020B0604020202020204" charset="-52"/>
              </a:rPr>
              <a:t>К</a:t>
            </a:r>
            <a:r>
              <a:rPr lang="en-US" dirty="0" err="1">
                <a:latin typeface="Montserrat Extra-Bold Bold" panose="020B0604020202020204" charset="-52"/>
              </a:rPr>
              <a:t>оррупция</a:t>
            </a:r>
            <a:r>
              <a:rPr lang="en-US" dirty="0">
                <a:latin typeface="Montserrat Extra-Bold Bold" panose="020B0604020202020204" charset="-52"/>
              </a:rPr>
              <a:t> </a:t>
            </a:r>
            <a:r>
              <a:rPr lang="en-US" dirty="0" err="1">
                <a:latin typeface="Montserrat Extra-Bold Bold" panose="020B0604020202020204" charset="-52"/>
              </a:rPr>
              <a:t>создает</a:t>
            </a:r>
            <a:r>
              <a:rPr lang="en-US" dirty="0">
                <a:latin typeface="Montserrat Extra-Bold Bold" panose="020B0604020202020204" charset="-52"/>
              </a:rPr>
              <a:t> </a:t>
            </a:r>
            <a:r>
              <a:rPr lang="en-US" dirty="0" err="1">
                <a:latin typeface="Montserrat Extra-Bold Bold" panose="020B0604020202020204" charset="-52"/>
              </a:rPr>
              <a:t>угрозу</a:t>
            </a:r>
            <a:r>
              <a:rPr lang="en-US" dirty="0">
                <a:latin typeface="Montserrat Extra-Bold Bold" panose="020B0604020202020204" charset="-52"/>
              </a:rPr>
              <a:t> </a:t>
            </a:r>
            <a:r>
              <a:rPr lang="en-US" dirty="0" err="1">
                <a:latin typeface="Montserrat Extra-Bold Bold" panose="020B0604020202020204" charset="-52"/>
              </a:rPr>
              <a:t>демократии</a:t>
            </a:r>
            <a:r>
              <a:rPr lang="ru-RU" dirty="0">
                <a:latin typeface="Montserrat Extra-Bold Bold" panose="020B0604020202020204" charset="-52"/>
              </a:rPr>
              <a:t>.</a:t>
            </a:r>
            <a:endParaRPr lang="en-US" dirty="0">
              <a:latin typeface="Montserrat Extra-Bold Bold" panose="020B0604020202020204" charset="-52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7511817" y="6787906"/>
            <a:ext cx="55258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latin typeface="Montserrat Extra-Bold Bold" panose="020B0604020202020204" charset="-52"/>
              </a:rPr>
              <a:t>К</a:t>
            </a:r>
            <a:r>
              <a:rPr lang="en-US" dirty="0" err="1">
                <a:latin typeface="Montserrat Extra-Bold Bold" panose="020B0604020202020204" charset="-52"/>
              </a:rPr>
              <a:t>оррупция</a:t>
            </a:r>
            <a:r>
              <a:rPr lang="en-US" dirty="0">
                <a:latin typeface="Montserrat Extra-Bold Bold" panose="020B0604020202020204" charset="-52"/>
              </a:rPr>
              <a:t> </a:t>
            </a:r>
            <a:r>
              <a:rPr lang="en-US" dirty="0" err="1">
                <a:latin typeface="Montserrat Extra-Bold Bold" panose="020B0604020202020204" charset="-52"/>
              </a:rPr>
              <a:t>дискредитирует</a:t>
            </a:r>
            <a:r>
              <a:rPr lang="en-US" dirty="0">
                <a:latin typeface="Montserrat Extra-Bold Bold" panose="020B0604020202020204" charset="-52"/>
              </a:rPr>
              <a:t> </a:t>
            </a:r>
            <a:r>
              <a:rPr lang="en-US" dirty="0" err="1">
                <a:latin typeface="Montserrat Extra-Bold Bold" panose="020B0604020202020204" charset="-52"/>
              </a:rPr>
              <a:t>правосудие</a:t>
            </a:r>
            <a:endParaRPr lang="en-US" dirty="0">
              <a:latin typeface="Montserrat Extra-Bold Bold" panose="020B0604020202020204" charset="-52"/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11014982" y="5863370"/>
            <a:ext cx="51203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Montserrat Extra-Bold Bold" panose="020B0604020202020204" charset="-52"/>
              </a:rPr>
              <a:t>В обществе появляется хаос, нищета </a:t>
            </a:r>
          </a:p>
          <a:p>
            <a:r>
              <a:rPr lang="ru-RU" dirty="0">
                <a:latin typeface="Montserrat Extra-Bold Bold" panose="020B0604020202020204" charset="-52"/>
              </a:rPr>
              <a:t>и массовые беспорядки.</a:t>
            </a:r>
            <a:endParaRPr lang="LID4096" dirty="0">
              <a:latin typeface="Montserrat Extra-Bold Bold" panose="020B0604020202020204" charset="-52"/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14764748" y="5028964"/>
            <a:ext cx="32303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Montserrat Extra-Bold Bold" panose="020B0604020202020204" charset="-52"/>
              </a:rPr>
              <a:t>Деградация</a:t>
            </a:r>
            <a:r>
              <a:rPr lang="en-US" dirty="0">
                <a:latin typeface="Montserrat Extra-Bold Bold" panose="020B0604020202020204" charset="-52"/>
              </a:rPr>
              <a:t> </a:t>
            </a:r>
            <a:r>
              <a:rPr lang="en-US" dirty="0" err="1">
                <a:latin typeface="Montserrat Extra-Bold Bold" panose="020B0604020202020204" charset="-52"/>
              </a:rPr>
              <a:t>доверия</a:t>
            </a:r>
            <a:r>
              <a:rPr lang="en-US" dirty="0">
                <a:latin typeface="Montserrat Extra-Bold Bold" panose="020B0604020202020204" charset="-52"/>
              </a:rPr>
              <a:t> к </a:t>
            </a:r>
            <a:endParaRPr lang="ru-RU" dirty="0">
              <a:latin typeface="Montserrat Extra-Bold Bold" panose="020B0604020202020204" charset="-52"/>
            </a:endParaRPr>
          </a:p>
          <a:p>
            <a:r>
              <a:rPr lang="en-US" dirty="0" err="1">
                <a:latin typeface="Montserrat Extra-Bold Bold" panose="020B0604020202020204" charset="-52"/>
              </a:rPr>
              <a:t>власти</a:t>
            </a:r>
            <a:endParaRPr lang="en-US" dirty="0">
              <a:latin typeface="Montserrat Extra-Bold Bold" panose="020B0604020202020204" charset="-5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689653" y="424985"/>
            <a:ext cx="250567" cy="250166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83A2C6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133600" y="4805538"/>
            <a:ext cx="25876700" cy="2869961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5030794" y="-254974"/>
            <a:ext cx="2780956" cy="3374947"/>
          </a:xfrm>
          <a:prstGeom prst="rect">
            <a:avLst/>
          </a:prstGeom>
        </p:spPr>
      </p:pic>
      <p:pic>
        <p:nvPicPr>
          <p:cNvPr id="47" name="Picture 4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35365" y="7508093"/>
            <a:ext cx="2285248" cy="2773360"/>
          </a:xfrm>
          <a:prstGeom prst="rect">
            <a:avLst/>
          </a:prstGeom>
        </p:spPr>
      </p:pic>
      <p:sp>
        <p:nvSpPr>
          <p:cNvPr id="49" name="Прямоугольник 48"/>
          <p:cNvSpPr/>
          <p:nvPr/>
        </p:nvSpPr>
        <p:spPr>
          <a:xfrm>
            <a:off x="1577989" y="299698"/>
            <a:ext cx="1376658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ct val="0"/>
              </a:spcBef>
            </a:pPr>
            <a:r>
              <a:rPr lang="ru-RU" sz="2600" dirty="0">
                <a:latin typeface="Montserrat Extra-Bold Bold" panose="020B0604020202020204" charset="-52"/>
              </a:rPr>
              <a:t>Так как мы сами являемся студентами и </a:t>
            </a:r>
            <a:r>
              <a:rPr lang="ru-RU" sz="2600" dirty="0" err="1">
                <a:latin typeface="Montserrat Extra-Bold Bold" panose="020B0604020202020204" charset="-52"/>
              </a:rPr>
              <a:t>активистами,нас</a:t>
            </a:r>
            <a:r>
              <a:rPr lang="ru-RU" sz="2600" dirty="0">
                <a:latin typeface="Montserrat Extra-Bold Bold" panose="020B0604020202020204" charset="-52"/>
              </a:rPr>
              <a:t> беспокоит проблема коррупции, поэтому мы взяли проблему коррупции в образовании.</a:t>
            </a:r>
          </a:p>
          <a:p>
            <a:pPr marL="0" lvl="1" algn="ctr">
              <a:spcBef>
                <a:spcPct val="0"/>
              </a:spcBef>
            </a:pPr>
            <a:r>
              <a:rPr lang="ru-RU" sz="2600" dirty="0">
                <a:latin typeface="Montserrat Extra-Bold Bold" panose="020B0604020202020204" charset="-52"/>
              </a:rPr>
              <a:t>Мы хотим внести свою лепту в борьбу с этой серьезной проблемой для будущего нашей страны.</a:t>
            </a:r>
          </a:p>
          <a:p>
            <a:pPr marL="0" lvl="1" algn="ctr">
              <a:spcBef>
                <a:spcPct val="0"/>
              </a:spcBef>
            </a:pPr>
            <a:endParaRPr lang="en-US" sz="2600" dirty="0">
              <a:latin typeface="Montserrat Extra-Bold Bold" panose="020B0604020202020204" charset="-52"/>
            </a:endParaRP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391" y="2420270"/>
            <a:ext cx="5991492" cy="44936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540" y="2632586"/>
            <a:ext cx="4099477" cy="30746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900" y="6165649"/>
            <a:ext cx="4933861" cy="37003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111" y="2720928"/>
            <a:ext cx="4223920" cy="31679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2" t="19318" r="3409" b="15530"/>
          <a:stretch/>
        </p:blipFill>
        <p:spPr>
          <a:xfrm>
            <a:off x="11600938" y="5708293"/>
            <a:ext cx="3888664" cy="39344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1" r="13502" b="14727"/>
          <a:stretch/>
        </p:blipFill>
        <p:spPr>
          <a:xfrm>
            <a:off x="2173407" y="5474166"/>
            <a:ext cx="3649316" cy="30026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4394233" y="9034462"/>
            <a:ext cx="9114334" cy="1200329"/>
          </a:xfrm>
          <a:prstGeom prst="rect">
            <a:avLst/>
          </a:prstGeom>
          <a:solidFill>
            <a:schemeClr val="bg1">
              <a:alpha val="79000"/>
            </a:schemeClr>
          </a:solidFill>
          <a:ln w="25400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 algn="ctr">
              <a:spcBef>
                <a:spcPct val="0"/>
              </a:spcBef>
            </a:pPr>
            <a:r>
              <a:rPr lang="ru-RU" dirty="0">
                <a:latin typeface="Montserrat Extra-Bold Bold" panose="020B0604020202020204" charset="-52"/>
              </a:rPr>
              <a:t>М</a:t>
            </a:r>
            <a:r>
              <a:rPr lang="en-US" dirty="0">
                <a:latin typeface="Montserrat Extra-Bold Bold" panose="020B0604020202020204" charset="-52"/>
              </a:rPr>
              <a:t>ы </a:t>
            </a:r>
            <a:r>
              <a:rPr lang="en-US" dirty="0" err="1">
                <a:latin typeface="Montserrat Extra-Bold Bold" panose="020B0604020202020204" charset="-52"/>
              </a:rPr>
              <a:t>являемся</a:t>
            </a:r>
            <a:r>
              <a:rPr lang="en-US" dirty="0">
                <a:latin typeface="Montserrat Extra-Bold Bold" panose="020B0604020202020204" charset="-52"/>
              </a:rPr>
              <a:t> </a:t>
            </a:r>
            <a:r>
              <a:rPr lang="en-US" dirty="0" err="1">
                <a:latin typeface="Montserrat Extra-Bold Bold" panose="020B0604020202020204" charset="-52"/>
              </a:rPr>
              <a:t>студентами</a:t>
            </a:r>
            <a:r>
              <a:rPr lang="en-US" dirty="0">
                <a:latin typeface="Montserrat Extra-Bold Bold" panose="020B0604020202020204" charset="-52"/>
              </a:rPr>
              <a:t> и </a:t>
            </a:r>
            <a:r>
              <a:rPr lang="ru-RU" dirty="0">
                <a:latin typeface="Montserrat Extra-Bold Bold" panose="020B0604020202020204" charset="-52"/>
              </a:rPr>
              <a:t>лидерами Студенческого Парламента </a:t>
            </a:r>
            <a:r>
              <a:rPr lang="en-US" dirty="0" err="1">
                <a:latin typeface="Montserrat Extra-Bold Bold" panose="020B0604020202020204" charset="-52"/>
              </a:rPr>
              <a:t>Аграрно-индустриального</a:t>
            </a:r>
            <a:r>
              <a:rPr lang="en-US" dirty="0">
                <a:latin typeface="Montserrat Extra-Bold Bold" panose="020B0604020202020204" charset="-52"/>
              </a:rPr>
              <a:t> </a:t>
            </a:r>
            <a:r>
              <a:rPr lang="en-US" dirty="0" err="1">
                <a:latin typeface="Montserrat Extra-Bold Bold" panose="020B0604020202020204" charset="-52"/>
              </a:rPr>
              <a:t>колледжа</a:t>
            </a:r>
            <a:r>
              <a:rPr lang="en-US" dirty="0">
                <a:latin typeface="Montserrat Extra-Bold Bold" panose="020B0604020202020204" charset="-52"/>
              </a:rPr>
              <a:t> </a:t>
            </a:r>
            <a:r>
              <a:rPr lang="en-US" dirty="0" err="1">
                <a:latin typeface="Montserrat Extra-Bold Bold" panose="020B0604020202020204" charset="-52"/>
              </a:rPr>
              <a:t>г.Атбасар</a:t>
            </a:r>
            <a:r>
              <a:rPr lang="en-US" dirty="0">
                <a:latin typeface="Montserrat Extra-Bold Bold" panose="020B0604020202020204" charset="-52"/>
              </a:rPr>
              <a:t>, </a:t>
            </a:r>
            <a:r>
              <a:rPr lang="ru-RU" dirty="0">
                <a:latin typeface="Montserrat Extra-Bold Bold" panose="020B0604020202020204" charset="-52"/>
              </a:rPr>
              <a:t>и уже давно проводим различные акции, развешиваем плакаты по </a:t>
            </a:r>
            <a:r>
              <a:rPr lang="ru-RU" dirty="0" err="1">
                <a:latin typeface="Montserrat Extra-Bold Bold" panose="020B0604020202020204" charset="-52"/>
              </a:rPr>
              <a:t>антикоррупции</a:t>
            </a:r>
            <a:r>
              <a:rPr lang="ru-RU" dirty="0">
                <a:latin typeface="Montserrat Extra-Bold Bold" panose="020B0604020202020204" charset="-52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 rot="5400000">
            <a:off x="190755" y="473533"/>
            <a:ext cx="250567" cy="250166"/>
            <a:chOff x="0" y="0"/>
            <a:chExt cx="6350000" cy="6339840"/>
          </a:xfrm>
          <a:solidFill>
            <a:schemeClr val="accent2">
              <a:lumMod val="50000"/>
            </a:schemeClr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grpFill/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42936" y="7429500"/>
            <a:ext cx="3681999" cy="23765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56"/>
          <a:stretch/>
        </p:blipFill>
        <p:spPr>
          <a:xfrm>
            <a:off x="7924800" y="6362700"/>
            <a:ext cx="4826485" cy="30241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0086" y="3771900"/>
            <a:ext cx="4561516" cy="6172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0" y="98581"/>
            <a:ext cx="5562599" cy="34611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794" y="723900"/>
            <a:ext cx="4799448" cy="5334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Прямоугольник 18"/>
          <p:cNvSpPr/>
          <p:nvPr/>
        </p:nvSpPr>
        <p:spPr>
          <a:xfrm>
            <a:off x="316038" y="473332"/>
            <a:ext cx="664099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ct val="0"/>
              </a:spcBef>
              <a:defRPr/>
            </a:pPr>
            <a:r>
              <a:rPr lang="ru-RU" sz="2600" dirty="0">
                <a:solidFill>
                  <a:prstClr val="black"/>
                </a:solidFill>
                <a:latin typeface="Montserrat Extra-Bold Bold" panose="020B0604020202020204" charset="-52"/>
              </a:rPr>
              <a:t>Мы проводим круглые столы, лекции и  беседы на тему противодействия коррупции</a:t>
            </a:r>
            <a:endParaRPr lang="en-US" sz="2600" dirty="0">
              <a:solidFill>
                <a:prstClr val="black"/>
              </a:solidFill>
              <a:latin typeface="Montserrat Extra-Bold Bold" panose="020B0604020202020204" charset="-52"/>
            </a:endParaRPr>
          </a:p>
        </p:txBody>
      </p:sp>
      <p:pic>
        <p:nvPicPr>
          <p:cNvPr id="20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16918164" y="-113548"/>
            <a:ext cx="1713547" cy="2079547"/>
          </a:xfrm>
          <a:prstGeom prst="rect">
            <a:avLst/>
          </a:prstGeom>
        </p:spPr>
      </p:pic>
      <p:pic>
        <p:nvPicPr>
          <p:cNvPr id="21" name="Picture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0" y="8428040"/>
            <a:ext cx="1531783" cy="185896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368046" y="2483089"/>
            <a:ext cx="58838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Montserrat Extra-Bold Bold" panose="020B0604020202020204" charset="-52"/>
              </a:rPr>
              <a:t>Данные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Montserrat Extra-Bold Bold" panose="020B0604020202020204" charset="-52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Montserrat Extra-Bold Bold" panose="020B0604020202020204" charset="-52"/>
              </a:rPr>
              <a:t>меры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Montserrat Extra-Bold Bold" panose="020B0604020202020204" charset="-52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Montserrat Extra-Bold Bold" panose="020B0604020202020204" charset="-52"/>
              </a:rPr>
              <a:t>увеличивают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Montserrat Extra-Bold Bold" panose="020B0604020202020204" charset="-52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Montserrat Extra-Bold Bold" panose="020B0604020202020204" charset="-52"/>
              </a:rPr>
              <a:t>уровень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Montserrat Extra-Bold Bold" panose="020B0604020202020204" charset="-52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Montserrat Extra-Bold Bold" panose="020B0604020202020204" charset="-52"/>
              </a:rPr>
              <a:t>нравственности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Montserrat Extra-Bold Bold" panose="020B0604020202020204" charset="-52"/>
              </a:rPr>
              <a:t> у студентов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Montserrat Extra-Bold Bold" panose="020B0604020202020204" charset="-52"/>
              </a:rPr>
              <a:t>,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Montserrat Extra-Bold Bold" panose="020B0604020202020204" charset="-52"/>
              </a:rPr>
              <a:t>побуждают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Montserrat Extra-Bold Bold" panose="020B0604020202020204" charset="-52"/>
              </a:rPr>
              <a:t> к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Montserrat Extra-Bold Bold" panose="020B0604020202020204" charset="-52"/>
              </a:rPr>
              <a:t>активному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Montserrat Extra-Bold Bold" panose="020B0604020202020204" charset="-52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Montserrat Extra-Bold Bold" panose="020B0604020202020204" charset="-52"/>
              </a:rPr>
              <a:t>противодействию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Montserrat Extra-Bold Bold" panose="020B0604020202020204" charset="-52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Montserrat Extra-Bold Bold" panose="020B0604020202020204" charset="-52"/>
              </a:rPr>
              <a:t>коррупции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Montserrat Extra-Bold Bold" panose="020B0604020202020204" charset="-52"/>
              </a:rPr>
              <a:t>,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Montserrat Extra-Bold Bold" panose="020B0604020202020204" charset="-52"/>
              </a:rPr>
              <a:t>мотивируют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Montserrat Extra-Bold Bold" panose="020B0604020202020204" charset="-52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Montserrat Extra-Bold Bold" panose="020B0604020202020204" charset="-52"/>
              </a:rPr>
              <a:t>пресекать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Montserrat Extra-Bold Bold" panose="020B0604020202020204" charset="-52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Montserrat Extra-Bold Bold" panose="020B0604020202020204" charset="-52"/>
              </a:rPr>
              <a:t>проявления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Montserrat Extra-Bold Bold" panose="020B0604020202020204" charset="-52"/>
              </a:rPr>
              <a:t>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Montserrat Extra-Bold Bold" panose="020B0604020202020204" charset="-52"/>
              </a:rPr>
              <a:t>коррупции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Montserrat Extra-Bold Bold" panose="020B0604020202020204" charset="-52"/>
              </a:rPr>
              <a:t>. 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3111" y="5139177"/>
            <a:ext cx="67339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Montserrat Extra-Bold Bold" panose="020B0604020202020204" charset="-52"/>
              </a:rPr>
              <a:t>На регулярной основе мы посещаем различные мероприятия по противодействию коррупции, организованные МРЦ г. Атбасар. С помощью данных мероприятий мы получаем много новых идей и опыта в проведении собственных мероприятий.</a:t>
            </a:r>
            <a:endParaRPr lang="en-US" sz="2000" dirty="0">
              <a:latin typeface="Montserrat Extra-Bold Bold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14607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2209800" y="6424984"/>
            <a:ext cx="3086100" cy="330308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3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 rot="2700000">
            <a:off x="13360948" y="332704"/>
            <a:ext cx="9621592" cy="962159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22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9087477" y="877420"/>
            <a:ext cx="1642815" cy="1737593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465003" y="912939"/>
            <a:ext cx="909688" cy="96217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255115" y="1202336"/>
            <a:ext cx="6004858" cy="38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>
              <a:lnSpc>
                <a:spcPts val="2800"/>
              </a:lnSpc>
              <a:spcBef>
                <a:spcPct val="0"/>
              </a:spcBef>
            </a:pPr>
            <a:r>
              <a:rPr lang="ru-RU" sz="3600" dirty="0">
                <a:solidFill>
                  <a:srgbClr val="214B7D"/>
                </a:solidFill>
                <a:latin typeface="Montserrat Extra-Bold Bold" panose="020B0604020202020204" charset="-52"/>
              </a:rPr>
              <a:t>Предыстория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19125" y="2320274"/>
            <a:ext cx="6004858" cy="5168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3080"/>
              </a:lnSpc>
              <a:spcBef>
                <a:spcPct val="0"/>
              </a:spcBef>
            </a:pPr>
            <a:r>
              <a:rPr lang="ru-RU" sz="2200" dirty="0">
                <a:solidFill>
                  <a:srgbClr val="000000"/>
                </a:solidFill>
                <a:latin typeface="Montserrat Extra-Bold Bold" panose="020B0604020202020204" charset="-52"/>
              </a:rPr>
              <a:t>В процессе проведения исследования мы </a:t>
            </a:r>
            <a:r>
              <a:rPr lang="ru-RU" sz="2200" dirty="0" err="1">
                <a:solidFill>
                  <a:srgbClr val="000000"/>
                </a:solidFill>
                <a:latin typeface="Montserrat Extra-Bold Bold" panose="020B0604020202020204" charset="-52"/>
              </a:rPr>
              <a:t>поняли,что</a:t>
            </a:r>
            <a:r>
              <a:rPr lang="ru-RU" sz="2200" dirty="0">
                <a:solidFill>
                  <a:srgbClr val="000000"/>
                </a:solidFill>
                <a:latin typeface="Montserrat Extra-Bold Bold" panose="020B0604020202020204" charset="-52"/>
              </a:rPr>
              <a:t> ни одна страна не избавилась от коррупции полностью. Мы в очередной раз осознали насколько велики масштабы этой проблемы. По данным сайта </a:t>
            </a:r>
            <a:r>
              <a:rPr lang="en-US" sz="2200" dirty="0">
                <a:solidFill>
                  <a:srgbClr val="000000"/>
                </a:solidFill>
                <a:latin typeface="Montserrat Extra-Bold Bold" panose="020B0604020202020204" charset="-52"/>
                <a:hlinkClick r:id="rId2"/>
              </a:rPr>
              <a:t>https://nonews.co/directory/lists/countries/corruption</a:t>
            </a:r>
            <a:endParaRPr lang="ru-RU" sz="2200" dirty="0">
              <a:solidFill>
                <a:srgbClr val="000000"/>
              </a:solidFill>
              <a:latin typeface="Montserrat Extra-Bold Bold" panose="020B0604020202020204" charset="-52"/>
            </a:endParaRPr>
          </a:p>
          <a:p>
            <a:pPr lvl="0">
              <a:lnSpc>
                <a:spcPts val="3080"/>
              </a:lnSpc>
              <a:spcBef>
                <a:spcPct val="0"/>
              </a:spcBef>
            </a:pPr>
            <a:r>
              <a:rPr lang="ru-RU" sz="2200" dirty="0">
                <a:solidFill>
                  <a:srgbClr val="000000"/>
                </a:solidFill>
                <a:latin typeface="Montserrat Extra-Bold Bold" panose="020B0604020202020204" charset="-52"/>
              </a:rPr>
              <a:t>Самые высокие показатели по </a:t>
            </a:r>
            <a:r>
              <a:rPr lang="ru-RU" sz="2200" dirty="0" err="1">
                <a:solidFill>
                  <a:srgbClr val="000000"/>
                </a:solidFill>
                <a:latin typeface="Montserrat Extra-Bold Bold" panose="020B0604020202020204" charset="-52"/>
              </a:rPr>
              <a:t>антикоррупции</a:t>
            </a:r>
            <a:r>
              <a:rPr lang="ru-RU" sz="2200" dirty="0">
                <a:solidFill>
                  <a:srgbClr val="000000"/>
                </a:solidFill>
                <a:latin typeface="Montserrat Extra-Bold Bold" panose="020B0604020202020204" charset="-52"/>
              </a:rPr>
              <a:t> в Дании, Финляндии и Новой Зеландии с индексом 88.</a:t>
            </a:r>
          </a:p>
          <a:p>
            <a:pPr lvl="0">
              <a:lnSpc>
                <a:spcPts val="3080"/>
              </a:lnSpc>
              <a:spcBef>
                <a:spcPct val="0"/>
              </a:spcBef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Extra-Bold Bold" panose="020B0604020202020204" charset="-52"/>
            </a:endParaRPr>
          </a:p>
        </p:txBody>
      </p:sp>
      <p:pic>
        <p:nvPicPr>
          <p:cNvPr id="21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3535" y="745926"/>
            <a:ext cx="546838" cy="54783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039" y="912939"/>
            <a:ext cx="10125098" cy="89549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Freeform 12"/>
          <p:cNvSpPr/>
          <p:nvPr/>
        </p:nvSpPr>
        <p:spPr>
          <a:xfrm>
            <a:off x="8902431" y="782642"/>
            <a:ext cx="2012903" cy="2021926"/>
          </a:xfrm>
          <a:custGeom>
            <a:avLst/>
            <a:gdLst/>
            <a:ahLst/>
            <a:cxnLst/>
            <a:rect l="l" t="t" r="r" b="b"/>
            <a:pathLst>
              <a:path w="809173" h="812800">
                <a:moveTo>
                  <a:pt x="404587" y="0"/>
                </a:moveTo>
                <a:cubicBezTo>
                  <a:pt x="628326" y="1001"/>
                  <a:pt x="809174" y="182659"/>
                  <a:pt x="809174" y="406400"/>
                </a:cubicBezTo>
                <a:cubicBezTo>
                  <a:pt x="809174" y="630141"/>
                  <a:pt x="628326" y="811799"/>
                  <a:pt x="404587" y="812800"/>
                </a:cubicBezTo>
                <a:cubicBezTo>
                  <a:pt x="180848" y="811799"/>
                  <a:pt x="0" y="630141"/>
                  <a:pt x="0" y="406400"/>
                </a:cubicBezTo>
                <a:cubicBezTo>
                  <a:pt x="0" y="182659"/>
                  <a:pt x="180848" y="1001"/>
                  <a:pt x="404587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</p:sp>
      <p:sp>
        <p:nvSpPr>
          <p:cNvPr id="25" name="Freeform 15"/>
          <p:cNvSpPr/>
          <p:nvPr/>
        </p:nvSpPr>
        <p:spPr>
          <a:xfrm>
            <a:off x="10260071" y="791547"/>
            <a:ext cx="1114620" cy="1119616"/>
          </a:xfrm>
          <a:custGeom>
            <a:avLst/>
            <a:gdLst/>
            <a:ahLst/>
            <a:cxnLst/>
            <a:rect l="l" t="t" r="r" b="b"/>
            <a:pathLst>
              <a:path w="809173" h="812800">
                <a:moveTo>
                  <a:pt x="404587" y="0"/>
                </a:moveTo>
                <a:cubicBezTo>
                  <a:pt x="628326" y="1001"/>
                  <a:pt x="809174" y="182659"/>
                  <a:pt x="809174" y="406400"/>
                </a:cubicBezTo>
                <a:cubicBezTo>
                  <a:pt x="809174" y="630141"/>
                  <a:pt x="628326" y="811799"/>
                  <a:pt x="404587" y="812800"/>
                </a:cubicBezTo>
                <a:cubicBezTo>
                  <a:pt x="180848" y="811799"/>
                  <a:pt x="0" y="630141"/>
                  <a:pt x="0" y="406400"/>
                </a:cubicBezTo>
                <a:cubicBezTo>
                  <a:pt x="0" y="182659"/>
                  <a:pt x="180848" y="1001"/>
                  <a:pt x="404587" y="0"/>
                </a:cubicBezTo>
                <a:close/>
              </a:path>
            </a:pathLst>
          </a:custGeom>
          <a:solidFill>
            <a:schemeClr val="tx2"/>
          </a:solidFill>
        </p:spPr>
      </p:sp>
      <p:pic>
        <p:nvPicPr>
          <p:cNvPr id="27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85457" y="945177"/>
            <a:ext cx="1158432" cy="697166"/>
          </a:xfrm>
          <a:prstGeom prst="rect">
            <a:avLst/>
          </a:prstGeom>
        </p:spPr>
      </p:pic>
      <p:pic>
        <p:nvPicPr>
          <p:cNvPr id="2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1717" y="7546071"/>
            <a:ext cx="2416634" cy="234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327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 rot="5400000">
            <a:off x="247564" y="157010"/>
            <a:ext cx="250567" cy="250166"/>
            <a:chOff x="0" y="0"/>
            <a:chExt cx="6350000" cy="633984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83A2C6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704247" y="6462186"/>
            <a:ext cx="5031906" cy="3247866"/>
          </a:xfrm>
          <a:prstGeom prst="rect">
            <a:avLst/>
          </a:prstGeom>
        </p:spPr>
      </p:pic>
      <p:pic>
        <p:nvPicPr>
          <p:cNvPr id="21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72459" y="628655"/>
            <a:ext cx="2016669" cy="1994332"/>
          </a:xfrm>
          <a:prstGeom prst="rect">
            <a:avLst/>
          </a:prstGeom>
        </p:spPr>
      </p:pic>
      <p:sp>
        <p:nvSpPr>
          <p:cNvPr id="22" name="TextBox 19"/>
          <p:cNvSpPr txBox="1"/>
          <p:nvPr/>
        </p:nvSpPr>
        <p:spPr>
          <a:xfrm>
            <a:off x="2209800" y="2019300"/>
            <a:ext cx="7010400" cy="4372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3080"/>
              </a:lnSpc>
              <a:spcBef>
                <a:spcPct val="0"/>
              </a:spcBef>
            </a:pPr>
            <a:r>
              <a:rPr lang="ru-RU" sz="2200" dirty="0">
                <a:solidFill>
                  <a:srgbClr val="000000"/>
                </a:solidFill>
                <a:latin typeface="Montserrat Extra-Bold Bold" panose="020B0604020202020204" charset="-52"/>
              </a:rPr>
              <a:t>У нас есть подруга из Германии, и мы решили спросить у нее, как в Германии работает сфера по </a:t>
            </a:r>
            <a:r>
              <a:rPr lang="ru-RU" sz="2200" dirty="0" err="1">
                <a:solidFill>
                  <a:srgbClr val="000000"/>
                </a:solidFill>
                <a:latin typeface="Montserrat Extra-Bold Bold" panose="020B0604020202020204" charset="-52"/>
              </a:rPr>
              <a:t>антикоррупции</a:t>
            </a:r>
            <a:r>
              <a:rPr lang="ru-RU" sz="2200" dirty="0">
                <a:solidFill>
                  <a:srgbClr val="000000"/>
                </a:solidFill>
                <a:latin typeface="Montserrat Extra-Bold Bold" panose="020B0604020202020204" charset="-52"/>
              </a:rPr>
              <a:t>. </a:t>
            </a:r>
          </a:p>
          <a:p>
            <a:pPr lvl="0">
              <a:lnSpc>
                <a:spcPts val="3080"/>
              </a:lnSpc>
              <a:spcBef>
                <a:spcPct val="0"/>
              </a:spcBef>
            </a:pPr>
            <a:r>
              <a:rPr lang="ru-RU" sz="2200" dirty="0">
                <a:solidFill>
                  <a:srgbClr val="000000"/>
                </a:solidFill>
                <a:latin typeface="Montserrat Extra-Bold Bold" panose="020B0604020202020204" charset="-52"/>
              </a:rPr>
              <a:t>Было интересно узнать, какая система по противодействию коррупции в одной из самых развитых стран мира. </a:t>
            </a:r>
          </a:p>
          <a:p>
            <a:pPr lvl="0">
              <a:lnSpc>
                <a:spcPts val="3080"/>
              </a:lnSpc>
              <a:spcBef>
                <a:spcPct val="0"/>
              </a:spcBef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-Bold Bold" panose="020B0604020202020204" charset="-52"/>
              </a:rPr>
              <a:t>Германия занимает 10 место в мире по борьбе</a:t>
            </a:r>
            <a:r>
              <a:rPr kumimoji="0" lang="ru-RU" sz="2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Extra-Bold Bold" panose="020B0604020202020204" charset="-52"/>
              </a:rPr>
              <a:t> с коррупцией с индексом 80. </a:t>
            </a:r>
          </a:p>
          <a:p>
            <a:pPr lvl="0">
              <a:lnSpc>
                <a:spcPts val="3080"/>
              </a:lnSpc>
              <a:spcBef>
                <a:spcPct val="0"/>
              </a:spcBef>
            </a:pPr>
            <a:r>
              <a:rPr lang="ru-RU" sz="2200" dirty="0">
                <a:solidFill>
                  <a:srgbClr val="000000"/>
                </a:solidFill>
                <a:latin typeface="Montserrat Extra-Bold Bold" panose="020B0604020202020204" charset="-52"/>
              </a:rPr>
              <a:t>Мы считаем, что это отличный результат, и мы могли бы многому научиться у немцев.</a:t>
            </a:r>
            <a:endParaRPr kumimoji="0" lang="ru-RU" sz="2200" b="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Extra-Bold Bold" panose="020B0604020202020204" charset="-52"/>
            </a:endParaRPr>
          </a:p>
          <a:p>
            <a:pPr lvl="0">
              <a:lnSpc>
                <a:spcPts val="3080"/>
              </a:lnSpc>
              <a:spcBef>
                <a:spcPct val="0"/>
              </a:spcBef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Extra-Bold Bold" panose="020B0604020202020204" charset="-52"/>
            </a:endParaRPr>
          </a:p>
        </p:txBody>
      </p:sp>
      <p:pic>
        <p:nvPicPr>
          <p:cNvPr id="23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4270031" y="4531069"/>
            <a:ext cx="25876700" cy="286996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2" b="21111"/>
          <a:stretch/>
        </p:blipFill>
        <p:spPr>
          <a:xfrm>
            <a:off x="11963400" y="1866900"/>
            <a:ext cx="4800600" cy="48677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664784" y="6591300"/>
            <a:ext cx="2325429" cy="232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64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Выноска 3 (граница и черта) 23"/>
          <p:cNvSpPr/>
          <p:nvPr/>
        </p:nvSpPr>
        <p:spPr>
          <a:xfrm rot="10800000">
            <a:off x="1302241" y="3991244"/>
            <a:ext cx="4419600" cy="3200400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35039"/>
              <a:gd name="adj6" fmla="val -108406"/>
              <a:gd name="adj7" fmla="val 19776"/>
              <a:gd name="adj8" fmla="val -21065"/>
            </a:avLst>
          </a:prstGeom>
          <a:solidFill>
            <a:schemeClr val="accent5">
              <a:alpha val="50000"/>
            </a:schemeClr>
          </a:solidFill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Выноска 3 (граница и черта) 22"/>
          <p:cNvSpPr/>
          <p:nvPr/>
        </p:nvSpPr>
        <p:spPr>
          <a:xfrm rot="10800000">
            <a:off x="3869856" y="7530570"/>
            <a:ext cx="6517437" cy="2640114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90058"/>
              <a:gd name="adj6" fmla="val -60898"/>
              <a:gd name="adj7" fmla="val 26680"/>
              <a:gd name="adj8" fmla="val -21773"/>
            </a:avLst>
          </a:prstGeom>
          <a:solidFill>
            <a:schemeClr val="accent5">
              <a:alpha val="50000"/>
            </a:schemeClr>
          </a:solidFill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2">
            <a:alphaModFix amt="26000"/>
          </a:blip>
          <a:srcRect t="24159" b="35517"/>
          <a:stretch>
            <a:fillRect/>
          </a:stretch>
        </p:blipFill>
        <p:spPr>
          <a:xfrm>
            <a:off x="0" y="0"/>
            <a:ext cx="18288000" cy="491309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5400000">
            <a:off x="381714" y="381200"/>
            <a:ext cx="250567" cy="250166"/>
            <a:chOff x="0" y="0"/>
            <a:chExt cx="6350000" cy="63398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286" y="1035"/>
            <a:ext cx="3877681" cy="59044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Выноска 3 (граница и черта) 10"/>
          <p:cNvSpPr/>
          <p:nvPr/>
        </p:nvSpPr>
        <p:spPr>
          <a:xfrm rot="10800000">
            <a:off x="1013995" y="633325"/>
            <a:ext cx="4419600" cy="3200400"/>
          </a:xfrm>
          <a:prstGeom prst="accent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43736"/>
              <a:gd name="adj6" fmla="val -44041"/>
              <a:gd name="adj7" fmla="val 19776"/>
              <a:gd name="adj8" fmla="val -17882"/>
            </a:avLst>
          </a:prstGeom>
          <a:solidFill>
            <a:schemeClr val="accent5">
              <a:alpha val="50000"/>
            </a:schemeClr>
          </a:solidFill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408120" y="4298782"/>
            <a:ext cx="423807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Montserrat Extra-Bold Bold" panose="020B0604020202020204" charset="-52"/>
              </a:rPr>
              <a:t>Я узнала, что часто „</a:t>
            </a:r>
            <a:r>
              <a:rPr lang="ru-RU" dirty="0" err="1">
                <a:latin typeface="Montserrat Extra-Bold Bold" panose="020B0604020202020204" charset="-52"/>
              </a:rPr>
              <a:t>Staatsanwaltschaft</a:t>
            </a:r>
            <a:r>
              <a:rPr lang="ru-RU" dirty="0">
                <a:latin typeface="Montserrat Extra-Bold Bold" panose="020B0604020202020204" charset="-52"/>
              </a:rPr>
              <a:t>“ (государственная прокуратура) занимается коррупцией. Появляется все больше и больше специальных государственных учреждений для борьбы с этой проблемой</a:t>
            </a:r>
            <a:r>
              <a:rPr lang="ru-RU" dirty="0"/>
              <a:t>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996044" y="7539442"/>
            <a:ext cx="65174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Montserrat Extra-Bold Bold" panose="020B0604020202020204" charset="-52"/>
              </a:rPr>
              <a:t>Вторым примером был „</a:t>
            </a:r>
            <a:r>
              <a:rPr lang="en-US" sz="1600" dirty="0" err="1">
                <a:latin typeface="Montserrat Extra-Bold Bold" panose="020B0604020202020204" charset="-52"/>
              </a:rPr>
              <a:t>Maskenaffäre</a:t>
            </a:r>
            <a:r>
              <a:rPr lang="ru-RU" sz="1600" dirty="0">
                <a:latin typeface="Montserrat Extra-Bold Bold" panose="020B0604020202020204" charset="-52"/>
              </a:rPr>
              <a:t>“. Во время </a:t>
            </a:r>
            <a:r>
              <a:rPr lang="ru-RU" sz="1600" dirty="0" err="1">
                <a:latin typeface="Montserrat Extra-Bold Bold" panose="020B0604020202020204" charset="-52"/>
              </a:rPr>
              <a:t>covid</a:t>
            </a:r>
            <a:r>
              <a:rPr lang="ru-RU" sz="1600" dirty="0">
                <a:latin typeface="Montserrat Extra-Bold Bold" panose="020B0604020202020204" charset="-52"/>
              </a:rPr>
              <a:t> некоторые политики заработали много дополнительных денег, торгуя масками и </a:t>
            </a:r>
            <a:r>
              <a:rPr lang="ru-RU" sz="1600" dirty="0" err="1">
                <a:latin typeface="Montserrat Extra-Bold Bold" panose="020B0604020202020204" charset="-52"/>
              </a:rPr>
              <a:t>т.д</a:t>
            </a:r>
            <a:r>
              <a:rPr lang="ru-RU" sz="1600" dirty="0">
                <a:latin typeface="Montserrat Extra-Bold Bold" panose="020B0604020202020204" charset="-52"/>
              </a:rPr>
              <a:t> … Вот ссылка, если вы хотите прочитать больше: https://de.m.wikipedia.org/wiki/Maskenaff%C3%A4re </a:t>
            </a:r>
          </a:p>
          <a:p>
            <a:r>
              <a:rPr lang="ru-RU" sz="1600" dirty="0">
                <a:latin typeface="Montserrat Extra-Bold Bold" panose="020B0604020202020204" charset="-52"/>
              </a:rPr>
              <a:t>В последующем политики потеряли своих избирателей, некоторые подали в отставку со своих постов, и в отношении них ведется расследование. Также были ужесточены “</a:t>
            </a:r>
            <a:r>
              <a:rPr lang="ru-RU" sz="1600" dirty="0" err="1">
                <a:latin typeface="Montserrat Extra-Bold Bold" panose="020B0604020202020204" charset="-52"/>
              </a:rPr>
              <a:t>Transparenzregeln</a:t>
            </a:r>
            <a:r>
              <a:rPr lang="ru-RU" sz="1600" dirty="0">
                <a:latin typeface="Montserrat Extra-Bold Bold" panose="020B0604020202020204" charset="-52"/>
              </a:rPr>
              <a:t>" (правила прозрачности).</a:t>
            </a:r>
            <a:endParaRPr lang="en-US" sz="1600" dirty="0">
              <a:latin typeface="Montserrat Extra-Bold Bold" panose="020B0604020202020204" charset="-5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5207" y="790843"/>
            <a:ext cx="423807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Montserrat Extra-Bold Bold" panose="020B0604020202020204" charset="-52"/>
              </a:rPr>
              <a:t>А теперь отвечу на ваш вопрос: В сфере образования - я не могу вспомнить, чтобы мы говорили о коррупции в школе. Мы очень мало изучали политику в школе! Всего один или два года…Теперь, когда я изучаю латынь, мы узнаем о политиках Древнего Рима, и все они были коррумпированы 😆 Это даже латинское слово: „</a:t>
            </a:r>
            <a:r>
              <a:rPr lang="ru-RU" sz="1600" dirty="0" err="1">
                <a:latin typeface="Montserrat Extra-Bold Bold" panose="020B0604020202020204" charset="-52"/>
              </a:rPr>
              <a:t>corruptus</a:t>
            </a:r>
            <a:r>
              <a:rPr lang="ru-RU" sz="1600" dirty="0">
                <a:latin typeface="Montserrat Extra-Bold Bold" panose="020B0604020202020204" charset="-52"/>
              </a:rPr>
              <a:t>“.</a:t>
            </a:r>
            <a:endParaRPr lang="en-US" sz="1600" dirty="0">
              <a:latin typeface="Montserrat Extra-Bold Bold" panose="020B0604020202020204" charset="-52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190" y="1104900"/>
            <a:ext cx="4408569" cy="60993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27"/>
          <a:stretch/>
        </p:blipFill>
        <p:spPr>
          <a:xfrm>
            <a:off x="14141088" y="2877742"/>
            <a:ext cx="3643039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5943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Уголки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6540_TF34357615.potx" id="{A206F92C-1067-42D6-A79D-E07CC9D7BC98}" vid="{699DF033-0BBC-4BA3-8BC5-A5FE19D29BA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</TotalTime>
  <Words>1638</Words>
  <Application>Microsoft Office PowerPoint</Application>
  <PresentationFormat>Произвольный</PresentationFormat>
  <Paragraphs>186</Paragraphs>
  <Slides>26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Office Theme</vt:lpstr>
      <vt:lpstr>Уголки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TEAM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Copia de Blue and Yellow Illustrative Curved Timeline Presentation</dc:title>
  <cp:lastModifiedBy>Неизвестный пользователь</cp:lastModifiedBy>
  <cp:revision>75</cp:revision>
  <dcterms:created xsi:type="dcterms:W3CDTF">2006-08-16T00:00:00Z</dcterms:created>
  <dcterms:modified xsi:type="dcterms:W3CDTF">2023-01-13T06:35:34Z</dcterms:modified>
  <dc:identifier>DAFQ5DMx434</dc:identifier>
</cp:coreProperties>
</file>